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8" r:id="rId3"/>
    <p:sldId id="270" r:id="rId4"/>
    <p:sldId id="259" r:id="rId5"/>
    <p:sldId id="257" r:id="rId6"/>
    <p:sldId id="260" r:id="rId7"/>
    <p:sldId id="261" r:id="rId8"/>
    <p:sldId id="262" r:id="rId9"/>
    <p:sldId id="264" r:id="rId10"/>
    <p:sldId id="263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  <a:srgbClr val="009900"/>
    <a:srgbClr val="0F6FC6"/>
    <a:srgbClr val="59AAF2"/>
    <a:srgbClr val="20C9F8"/>
    <a:srgbClr val="0BD0D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4422-ED90-40C2-8300-E610E16363DC}" type="datetimeFigureOut">
              <a:rPr lang="en-IN" smtClean="0"/>
              <a:pPr/>
              <a:t>7/19/2012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DBE55-4035-45CC-9558-51D279936D7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4422-ED90-40C2-8300-E610E16363DC}" type="datetimeFigureOut">
              <a:rPr lang="en-IN" smtClean="0"/>
              <a:pPr/>
              <a:t>7/19/2012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DBE55-4035-45CC-9558-51D279936D7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4422-ED90-40C2-8300-E610E16363DC}" type="datetimeFigureOut">
              <a:rPr lang="en-IN" smtClean="0"/>
              <a:pPr/>
              <a:t>7/19/2012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DBE55-4035-45CC-9558-51D279936D7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4422-ED90-40C2-8300-E610E16363DC}" type="datetimeFigureOut">
              <a:rPr lang="en-IN" smtClean="0"/>
              <a:pPr/>
              <a:t>7/19/2012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DBE55-4035-45CC-9558-51D279936D7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4422-ED90-40C2-8300-E610E16363DC}" type="datetimeFigureOut">
              <a:rPr lang="en-IN" smtClean="0"/>
              <a:pPr/>
              <a:t>7/19/2012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DBE55-4035-45CC-9558-51D279936D7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4422-ED90-40C2-8300-E610E16363DC}" type="datetimeFigureOut">
              <a:rPr lang="en-IN" smtClean="0"/>
              <a:pPr/>
              <a:t>7/19/2012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DBE55-4035-45CC-9558-51D279936D7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4422-ED90-40C2-8300-E610E16363DC}" type="datetimeFigureOut">
              <a:rPr lang="en-IN" smtClean="0"/>
              <a:pPr/>
              <a:t>7/19/2012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DBE55-4035-45CC-9558-51D279936D7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4422-ED90-40C2-8300-E610E16363DC}" type="datetimeFigureOut">
              <a:rPr lang="en-IN" smtClean="0"/>
              <a:pPr/>
              <a:t>7/19/2012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DBE55-4035-45CC-9558-51D279936D7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4422-ED90-40C2-8300-E610E16363DC}" type="datetimeFigureOut">
              <a:rPr lang="en-IN" smtClean="0"/>
              <a:pPr/>
              <a:t>7/19/2012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DBE55-4035-45CC-9558-51D279936D7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4422-ED90-40C2-8300-E610E16363DC}" type="datetimeFigureOut">
              <a:rPr lang="en-IN" smtClean="0"/>
              <a:pPr/>
              <a:t>7/19/2012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DBE55-4035-45CC-9558-51D279936D7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4422-ED90-40C2-8300-E610E16363DC}" type="datetimeFigureOut">
              <a:rPr lang="en-IN" smtClean="0"/>
              <a:pPr/>
              <a:t>7/19/2012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DBE55-4035-45CC-9558-51D279936D7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4422-ED90-40C2-8300-E610E16363DC}" type="datetimeFigureOut">
              <a:rPr lang="en-IN" smtClean="0"/>
              <a:pPr/>
              <a:t>7/19/2012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DBE55-4035-45CC-9558-51D279936D7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4422-ED90-40C2-8300-E610E16363DC}" type="datetimeFigureOut">
              <a:rPr lang="en-IN" smtClean="0"/>
              <a:pPr/>
              <a:t>7/19/2012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DBE55-4035-45CC-9558-51D279936D7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4422-ED90-40C2-8300-E610E16363DC}" type="datetimeFigureOut">
              <a:rPr lang="en-IN" smtClean="0"/>
              <a:pPr/>
              <a:t>7/19/2012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DBE55-4035-45CC-9558-51D279936D7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4422-ED90-40C2-8300-E610E16363DC}" type="datetimeFigureOut">
              <a:rPr lang="en-IN" smtClean="0"/>
              <a:pPr/>
              <a:t>7/19/2012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DBE55-4035-45CC-9558-51D279936D7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4422-ED90-40C2-8300-E610E16363DC}" type="datetimeFigureOut">
              <a:rPr lang="en-IN" smtClean="0"/>
              <a:pPr/>
              <a:t>7/19/2012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DBE55-4035-45CC-9558-51D279936D7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4422-ED90-40C2-8300-E610E16363DC}" type="datetimeFigureOut">
              <a:rPr lang="en-IN" smtClean="0"/>
              <a:pPr/>
              <a:t>7/19/2012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DBE55-4035-45CC-9558-51D279936D7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4422-ED90-40C2-8300-E610E16363DC}" type="datetimeFigureOut">
              <a:rPr lang="en-IN" smtClean="0"/>
              <a:pPr/>
              <a:t>7/19/2012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DBE55-4035-45CC-9558-51D279936D7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4422-ED90-40C2-8300-E610E16363DC}" type="datetimeFigureOut">
              <a:rPr lang="en-IN" smtClean="0"/>
              <a:pPr/>
              <a:t>7/19/2012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DBE55-4035-45CC-9558-51D279936D7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4422-ED90-40C2-8300-E610E16363DC}" type="datetimeFigureOut">
              <a:rPr lang="en-IN" smtClean="0"/>
              <a:pPr/>
              <a:t>7/19/2012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DBE55-4035-45CC-9558-51D279936D7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4422-ED90-40C2-8300-E610E16363DC}" type="datetimeFigureOut">
              <a:rPr lang="en-IN" smtClean="0"/>
              <a:pPr/>
              <a:t>7/19/2012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DBE55-4035-45CC-9558-51D279936D7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4422-ED90-40C2-8300-E610E16363DC}" type="datetimeFigureOut">
              <a:rPr lang="en-IN" smtClean="0"/>
              <a:pPr/>
              <a:t>7/19/2012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F8DBE55-4035-45CC-9558-51D279936D71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D764422-ED90-40C2-8300-E610E16363DC}" type="datetimeFigureOut">
              <a:rPr lang="en-IN" smtClean="0"/>
              <a:pPr/>
              <a:t>7/19/2012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F8DBE55-4035-45CC-9558-51D279936D71}" type="slidenum">
              <a:rPr lang="en-IN" smtClean="0"/>
              <a:pPr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64422-ED90-40C2-8300-E610E16363DC}" type="datetimeFigureOut">
              <a:rPr lang="en-IN" smtClean="0"/>
              <a:pPr/>
              <a:t>7/19/2012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DBE55-4035-45CC-9558-51D279936D71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ishabh\Desktop\ssk\Pr_080_-_TRI_-_24_11_10_-_0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-171400"/>
            <a:ext cx="4536504" cy="4536504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267744" y="4581152"/>
            <a:ext cx="4536504" cy="227687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6" name="Rectangle 5"/>
          <p:cNvSpPr/>
          <p:nvPr/>
        </p:nvSpPr>
        <p:spPr>
          <a:xfrm>
            <a:off x="2267744" y="3789040"/>
            <a:ext cx="4536504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3399135"/>
            <a:ext cx="7772400" cy="1470025"/>
          </a:xfrm>
        </p:spPr>
        <p:txBody>
          <a:bodyPr/>
          <a:lstStyle/>
          <a:p>
            <a:r>
              <a:rPr lang="en-IN" dirty="0" smtClean="0">
                <a:solidFill>
                  <a:srgbClr val="009900"/>
                </a:solidFill>
              </a:rPr>
              <a:t>Green Charger</a:t>
            </a:r>
            <a:endParaRPr lang="en-IN" dirty="0">
              <a:solidFill>
                <a:srgbClr val="0099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11760" y="4588093"/>
            <a:ext cx="42484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>
                <a:solidFill>
                  <a:schemeClr val="bg1">
                    <a:lumMod val="95000"/>
                  </a:schemeClr>
                </a:solidFill>
              </a:rPr>
              <a:t>Project by</a:t>
            </a:r>
          </a:p>
          <a:p>
            <a:pPr algn="ctr"/>
            <a:r>
              <a:rPr lang="en-IN" dirty="0" smtClean="0">
                <a:solidFill>
                  <a:schemeClr val="bg1"/>
                </a:solidFill>
              </a:rPr>
              <a:t>Akash Nishar</a:t>
            </a:r>
          </a:p>
          <a:p>
            <a:pPr algn="ctr"/>
            <a:r>
              <a:rPr lang="en-IN" dirty="0" err="1" smtClean="0">
                <a:solidFill>
                  <a:schemeClr val="bg1"/>
                </a:solidFill>
              </a:rPr>
              <a:t>Jasleen</a:t>
            </a:r>
            <a:r>
              <a:rPr lang="en-IN" dirty="0" smtClean="0">
                <a:solidFill>
                  <a:schemeClr val="bg1"/>
                </a:solidFill>
              </a:rPr>
              <a:t> </a:t>
            </a:r>
            <a:r>
              <a:rPr lang="en-IN" dirty="0" err="1" smtClean="0">
                <a:solidFill>
                  <a:schemeClr val="bg1"/>
                </a:solidFill>
              </a:rPr>
              <a:t>Kaur</a:t>
            </a:r>
            <a:r>
              <a:rPr lang="en-IN" dirty="0" smtClean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IN" dirty="0" err="1" smtClean="0">
                <a:solidFill>
                  <a:schemeClr val="bg1"/>
                </a:solidFill>
              </a:rPr>
              <a:t>Debayan</a:t>
            </a:r>
            <a:r>
              <a:rPr lang="en-IN" dirty="0" smtClean="0">
                <a:solidFill>
                  <a:schemeClr val="bg1"/>
                </a:solidFill>
              </a:rPr>
              <a:t> Roy</a:t>
            </a:r>
          </a:p>
          <a:p>
            <a:pPr algn="ctr"/>
            <a:r>
              <a:rPr lang="en-IN" dirty="0" err="1" smtClean="0">
                <a:solidFill>
                  <a:schemeClr val="bg1"/>
                </a:solidFill>
              </a:rPr>
              <a:t>Neelam</a:t>
            </a:r>
            <a:r>
              <a:rPr lang="en-IN" dirty="0" smtClean="0">
                <a:solidFill>
                  <a:schemeClr val="bg1"/>
                </a:solidFill>
              </a:rPr>
              <a:t> </a:t>
            </a:r>
            <a:r>
              <a:rPr lang="en-IN" dirty="0" err="1" smtClean="0">
                <a:solidFill>
                  <a:schemeClr val="bg1"/>
                </a:solidFill>
              </a:rPr>
              <a:t>Soni</a:t>
            </a:r>
            <a:endParaRPr lang="en-IN" dirty="0" smtClean="0">
              <a:solidFill>
                <a:schemeClr val="bg1"/>
              </a:solidFill>
            </a:endParaRPr>
          </a:p>
          <a:p>
            <a:pPr algn="ctr"/>
            <a:r>
              <a:rPr lang="en-IN" dirty="0" err="1" smtClean="0">
                <a:solidFill>
                  <a:schemeClr val="bg1"/>
                </a:solidFill>
              </a:rPr>
              <a:t>Sagar</a:t>
            </a:r>
            <a:r>
              <a:rPr lang="en-IN" dirty="0" smtClean="0">
                <a:solidFill>
                  <a:schemeClr val="bg1"/>
                </a:solidFill>
              </a:rPr>
              <a:t> </a:t>
            </a:r>
            <a:r>
              <a:rPr lang="en-IN" dirty="0" err="1" smtClean="0">
                <a:solidFill>
                  <a:schemeClr val="bg1"/>
                </a:solidFill>
              </a:rPr>
              <a:t>Jaishwal</a:t>
            </a:r>
            <a:endParaRPr lang="en-IN" dirty="0" smtClean="0">
              <a:solidFill>
                <a:schemeClr val="bg1"/>
              </a:solidFill>
            </a:endParaRPr>
          </a:p>
          <a:p>
            <a:pPr algn="ctr"/>
            <a:r>
              <a:rPr lang="en-IN" dirty="0" err="1" smtClean="0">
                <a:solidFill>
                  <a:schemeClr val="bg1"/>
                </a:solidFill>
              </a:rPr>
              <a:t>Navin</a:t>
            </a:r>
            <a:r>
              <a:rPr lang="en-IN" dirty="0" smtClean="0">
                <a:solidFill>
                  <a:schemeClr val="bg1"/>
                </a:solidFill>
              </a:rPr>
              <a:t> Sharma</a:t>
            </a:r>
          </a:p>
          <a:p>
            <a:pPr algn="ctr"/>
            <a:r>
              <a:rPr lang="en-IN" dirty="0" err="1" smtClean="0">
                <a:solidFill>
                  <a:schemeClr val="bg1"/>
                </a:solidFill>
              </a:rPr>
              <a:t>Sumit</a:t>
            </a:r>
            <a:r>
              <a:rPr lang="en-IN" dirty="0" smtClean="0">
                <a:solidFill>
                  <a:schemeClr val="bg1"/>
                </a:solidFill>
              </a:rPr>
              <a:t> </a:t>
            </a:r>
            <a:r>
              <a:rPr lang="en-IN" dirty="0" err="1" smtClean="0">
                <a:solidFill>
                  <a:schemeClr val="bg1"/>
                </a:solidFill>
              </a:rPr>
              <a:t>Kulkarni</a:t>
            </a:r>
            <a:endParaRPr lang="en-IN" dirty="0" smtClean="0">
              <a:solidFill>
                <a:schemeClr val="bg1"/>
              </a:solidFill>
            </a:endParaRPr>
          </a:p>
          <a:p>
            <a:endParaRPr lang="en-IN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Single Corner Rectangle 8"/>
          <p:cNvSpPr/>
          <p:nvPr/>
        </p:nvSpPr>
        <p:spPr>
          <a:xfrm rot="10800000" flipH="1">
            <a:off x="216024" y="144015"/>
            <a:ext cx="8892480" cy="980728"/>
          </a:xfrm>
          <a:prstGeom prst="snip1Rect">
            <a:avLst/>
          </a:prstGeom>
          <a:solidFill>
            <a:srgbClr val="0BD0D9">
              <a:alpha val="58039"/>
            </a:srgb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472208" y="-459432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n-IN" sz="5400" dirty="0" smtClean="0">
                <a:solidFill>
                  <a:schemeClr val="tx2"/>
                </a:solidFill>
              </a:rPr>
              <a:t>Financial Help</a:t>
            </a:r>
            <a:endParaRPr lang="en-IN" sz="5400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1340769"/>
            <a:ext cx="820891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IN" dirty="0" smtClean="0"/>
              <a:t> Estimated Product Cost </a:t>
            </a:r>
            <a:br>
              <a:rPr lang="en-IN" dirty="0" smtClean="0"/>
            </a:br>
            <a:r>
              <a:rPr lang="en-IN" dirty="0" smtClean="0"/>
              <a:t>	Fan: Rs. 40 </a:t>
            </a:r>
          </a:p>
          <a:p>
            <a:r>
              <a:rPr lang="en-IN" dirty="0" smtClean="0"/>
              <a:t>	Electronic components: Rs. 30-35</a:t>
            </a:r>
          </a:p>
          <a:p>
            <a:r>
              <a:rPr lang="en-IN" dirty="0" smtClean="0"/>
              <a:t>	Packaging: Rs. 10</a:t>
            </a:r>
          </a:p>
          <a:p>
            <a:r>
              <a:rPr lang="en-IN" dirty="0" smtClean="0"/>
              <a:t>	Transport And Overhead Charges: Rs5-10\ Piece</a:t>
            </a:r>
          </a:p>
          <a:p>
            <a:r>
              <a:rPr lang="en-IN" dirty="0" smtClean="0"/>
              <a:t>	Distributors and Retailers' Profits : Rs. 10 each</a:t>
            </a:r>
          </a:p>
          <a:p>
            <a:r>
              <a:rPr lang="en-IN" dirty="0" smtClean="0"/>
              <a:t>	Estimated MRP: Rs. 120</a:t>
            </a:r>
          </a:p>
          <a:p>
            <a:endParaRPr lang="en-IN" dirty="0" smtClean="0"/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 First Batch of 1000 pieces will require a capital of  100,000. 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 The venture will be self financed.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 Finance: Initial investment of  Rs. 14500 (Approx.) from each member of the team.</a:t>
            </a:r>
          </a:p>
          <a:p>
            <a:endParaRPr lang="en-IN" dirty="0" smtClean="0"/>
          </a:p>
          <a:p>
            <a:r>
              <a:rPr lang="en-IN" dirty="0" smtClean="0"/>
              <a:t>	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Single Corner Rectangle 8"/>
          <p:cNvSpPr/>
          <p:nvPr/>
        </p:nvSpPr>
        <p:spPr>
          <a:xfrm rot="10800000" flipH="1">
            <a:off x="216024" y="144015"/>
            <a:ext cx="8892480" cy="980728"/>
          </a:xfrm>
          <a:prstGeom prst="snip1Rect">
            <a:avLst/>
          </a:prstGeom>
          <a:solidFill>
            <a:srgbClr val="0BD0D9">
              <a:alpha val="58039"/>
            </a:srgb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980728" y="-459432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n-IN" sz="5400" dirty="0" smtClean="0">
                <a:solidFill>
                  <a:schemeClr val="tx2"/>
                </a:solidFill>
              </a:rPr>
              <a:t>Marketing</a:t>
            </a:r>
            <a:endParaRPr lang="en-IN" sz="5400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1556792"/>
            <a:ext cx="79928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IN" dirty="0" smtClean="0"/>
              <a:t>Publicising the product by putting up posters in buses and local trains in the target region.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Distributing pamphlet near bus stations and railway stations.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Demonstrating as well as sale of the product in Buses and trains by travelling hawkers.</a:t>
            </a:r>
          </a:p>
          <a:p>
            <a:pPr>
              <a:buFont typeface="Wingdings" pitchFamily="2" charset="2"/>
              <a:buChar char="Ø"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Single Corner Rectangle 8"/>
          <p:cNvSpPr/>
          <p:nvPr/>
        </p:nvSpPr>
        <p:spPr>
          <a:xfrm rot="10800000" flipH="1">
            <a:off x="72008" y="44625"/>
            <a:ext cx="8892480" cy="980728"/>
          </a:xfrm>
          <a:prstGeom prst="snip1Rect">
            <a:avLst/>
          </a:prstGeom>
          <a:solidFill>
            <a:srgbClr val="0BD0D9">
              <a:alpha val="58039"/>
            </a:srgbClr>
          </a:solidFill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980728" y="-561305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n-IN" sz="5400" dirty="0" smtClean="0">
                <a:solidFill>
                  <a:schemeClr val="tx2"/>
                </a:solidFill>
              </a:rPr>
              <a:t>Top Ideas</a:t>
            </a:r>
            <a:endParaRPr lang="en-IN" sz="5400" dirty="0">
              <a:solidFill>
                <a:schemeClr val="tx2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755576" y="1340768"/>
            <a:ext cx="7560840" cy="1080120"/>
          </a:xfrm>
          <a:prstGeom prst="roundRect">
            <a:avLst>
              <a:gd name="adj" fmla="val 14062"/>
            </a:avLst>
          </a:prstGeom>
          <a:solidFill>
            <a:srgbClr val="20C9F8">
              <a:alpha val="60000"/>
            </a:srgb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Water  Purifier Bottle</a:t>
            </a:r>
            <a:endParaRPr lang="en-IN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755576" y="2708920"/>
            <a:ext cx="7560840" cy="1080120"/>
          </a:xfrm>
          <a:prstGeom prst="roundRect">
            <a:avLst>
              <a:gd name="adj" fmla="val 14062"/>
            </a:avLst>
          </a:prstGeom>
          <a:solidFill>
            <a:srgbClr val="20C9F8">
              <a:alpha val="60000"/>
            </a:srgb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Spoon ‘n’ Fork in single utensil</a:t>
            </a:r>
            <a:endParaRPr lang="en-IN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755576" y="4077072"/>
            <a:ext cx="7560840" cy="1080120"/>
          </a:xfrm>
          <a:prstGeom prst="roundRect">
            <a:avLst>
              <a:gd name="adj" fmla="val 14062"/>
            </a:avLst>
          </a:prstGeom>
          <a:solidFill>
            <a:srgbClr val="20C9F8">
              <a:alpha val="60000"/>
            </a:srgb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Beer Chillers</a:t>
            </a:r>
            <a:endParaRPr lang="en-IN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755576" y="5445224"/>
            <a:ext cx="7560840" cy="1080120"/>
          </a:xfrm>
          <a:prstGeom prst="roundRect">
            <a:avLst>
              <a:gd name="adj" fmla="val 14062"/>
            </a:avLst>
          </a:prstGeom>
          <a:solidFill>
            <a:srgbClr val="20C9F8">
              <a:alpha val="60000"/>
            </a:srgb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Wind Powered Mobile Charger</a:t>
            </a:r>
            <a:endParaRPr lang="en-IN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Single Corner Rectangle 8"/>
          <p:cNvSpPr/>
          <p:nvPr/>
        </p:nvSpPr>
        <p:spPr>
          <a:xfrm rot="10800000" flipH="1">
            <a:off x="72008" y="44625"/>
            <a:ext cx="8892480" cy="980728"/>
          </a:xfrm>
          <a:prstGeom prst="snip1Rect">
            <a:avLst/>
          </a:prstGeom>
          <a:solidFill>
            <a:srgbClr val="0BD0D9">
              <a:alpha val="58039"/>
            </a:srgbClr>
          </a:solidFill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980728" y="0"/>
            <a:ext cx="10624694" cy="908720"/>
          </a:xfrm>
        </p:spPr>
        <p:txBody>
          <a:bodyPr>
            <a:normAutofit/>
          </a:bodyPr>
          <a:lstStyle/>
          <a:p>
            <a:pPr algn="ctr"/>
            <a:r>
              <a:rPr lang="en-IN" sz="5400" dirty="0" smtClean="0">
                <a:solidFill>
                  <a:schemeClr val="tx2"/>
                </a:solidFill>
              </a:rPr>
              <a:t>Executive Summary</a:t>
            </a:r>
            <a:endParaRPr lang="en-IN" sz="5400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5720" y="1357298"/>
            <a:ext cx="850112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The Project is on the wind chargers for charging mobile ph0nes in remote areas.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The Product is totally new and has no competition.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The  Product is eco-friendly and cheap so the people in villagers and </a:t>
            </a:r>
            <a:r>
              <a:rPr lang="en-US" dirty="0" err="1" smtClean="0"/>
              <a:t>travellers</a:t>
            </a:r>
            <a:r>
              <a:rPr lang="en-US" dirty="0" smtClean="0"/>
              <a:t> can be easily targeted.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The Product can generate a good amount of profit.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Single Corner Rectangle 8"/>
          <p:cNvSpPr/>
          <p:nvPr/>
        </p:nvSpPr>
        <p:spPr>
          <a:xfrm rot="10800000" flipH="1">
            <a:off x="72008" y="44625"/>
            <a:ext cx="8892480" cy="980728"/>
          </a:xfrm>
          <a:prstGeom prst="snip1Rect">
            <a:avLst/>
          </a:prstGeom>
          <a:solidFill>
            <a:srgbClr val="0BD0D9">
              <a:alpha val="58039"/>
            </a:srgb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980728" y="-561305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n-IN" sz="5400" dirty="0" smtClean="0">
                <a:solidFill>
                  <a:schemeClr val="tx2"/>
                </a:solidFill>
              </a:rPr>
              <a:t>Pain Area</a:t>
            </a:r>
            <a:endParaRPr lang="en-IN" sz="5400" dirty="0">
              <a:solidFill>
                <a:schemeClr val="tx2"/>
              </a:solidFill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1763688" y="1268760"/>
            <a:ext cx="5328592" cy="1800200"/>
            <a:chOff x="1763688" y="1268760"/>
            <a:chExt cx="5328592" cy="1800200"/>
          </a:xfrm>
        </p:grpSpPr>
        <p:grpSp>
          <p:nvGrpSpPr>
            <p:cNvPr id="34" name="Group 33"/>
            <p:cNvGrpSpPr/>
            <p:nvPr/>
          </p:nvGrpSpPr>
          <p:grpSpPr>
            <a:xfrm>
              <a:off x="1763688" y="1268760"/>
              <a:ext cx="5328592" cy="1800200"/>
              <a:chOff x="1907704" y="1412776"/>
              <a:chExt cx="5832648" cy="1944216"/>
            </a:xfrm>
          </p:grpSpPr>
          <p:sp>
            <p:nvSpPr>
              <p:cNvPr id="35" name="Rounded Rectangle 34"/>
              <p:cNvSpPr/>
              <p:nvPr/>
            </p:nvSpPr>
            <p:spPr>
              <a:xfrm>
                <a:off x="1907704" y="1844824"/>
                <a:ext cx="5832648" cy="1080120"/>
              </a:xfrm>
              <a:prstGeom prst="roundRect">
                <a:avLst>
                  <a:gd name="adj" fmla="val 14062"/>
                </a:avLst>
              </a:prstGeom>
              <a:solidFill>
                <a:srgbClr val="20C9F8">
                  <a:alpha val="60000"/>
                </a:srgbClr>
              </a:solidFill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IN" sz="24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Electricity in Rural Areas</a:t>
                </a:r>
                <a:endParaRPr lang="en-IN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5724128" y="1412776"/>
                <a:ext cx="2016224" cy="1944216"/>
              </a:xfrm>
              <a:prstGeom prst="rect">
                <a:avLst/>
              </a:prstGeom>
              <a:solidFill>
                <a:srgbClr val="20C9F8"/>
              </a:solidFill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pic>
          <p:nvPicPr>
            <p:cNvPr id="3" name="Picture 2" descr="C:\Users\Rishabh\Desktop\ssk\220px-Electricalgrid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580112" y="1340767"/>
              <a:ext cx="1224136" cy="1680405"/>
            </a:xfrm>
            <a:prstGeom prst="rect">
              <a:avLst/>
            </a:prstGeom>
            <a:noFill/>
          </p:spPr>
        </p:pic>
      </p:grpSp>
      <p:grpSp>
        <p:nvGrpSpPr>
          <p:cNvPr id="40" name="Group 39"/>
          <p:cNvGrpSpPr/>
          <p:nvPr/>
        </p:nvGrpSpPr>
        <p:grpSpPr>
          <a:xfrm>
            <a:off x="1763688" y="3140968"/>
            <a:ext cx="5328592" cy="1800200"/>
            <a:chOff x="1763688" y="3140968"/>
            <a:chExt cx="5328592" cy="1800200"/>
          </a:xfrm>
        </p:grpSpPr>
        <p:grpSp>
          <p:nvGrpSpPr>
            <p:cNvPr id="25" name="Group 24"/>
            <p:cNvGrpSpPr/>
            <p:nvPr/>
          </p:nvGrpSpPr>
          <p:grpSpPr>
            <a:xfrm>
              <a:off x="1763688" y="3140968"/>
              <a:ext cx="5328592" cy="1800200"/>
              <a:chOff x="1907704" y="1412776"/>
              <a:chExt cx="5832648" cy="1944216"/>
            </a:xfrm>
          </p:grpSpPr>
          <p:sp>
            <p:nvSpPr>
              <p:cNvPr id="26" name="Rounded Rectangle 25"/>
              <p:cNvSpPr/>
              <p:nvPr/>
            </p:nvSpPr>
            <p:spPr>
              <a:xfrm>
                <a:off x="1907704" y="1844824"/>
                <a:ext cx="5832648" cy="1080120"/>
              </a:xfrm>
              <a:prstGeom prst="roundRect">
                <a:avLst>
                  <a:gd name="adj" fmla="val 14062"/>
                </a:avLst>
              </a:prstGeom>
              <a:solidFill>
                <a:srgbClr val="20C9F8">
                  <a:alpha val="60000"/>
                </a:srgbClr>
              </a:solidFill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IN" sz="24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Travellers Need</a:t>
                </a:r>
                <a:endParaRPr lang="en-IN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5724128" y="1412776"/>
                <a:ext cx="2016224" cy="1944216"/>
              </a:xfrm>
              <a:prstGeom prst="rect">
                <a:avLst/>
              </a:prstGeom>
              <a:solidFill>
                <a:srgbClr val="20C9F8"/>
              </a:solidFill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pic>
          <p:nvPicPr>
            <p:cNvPr id="1027" name="Picture 3" descr="C:\Users\Rishabh\Desktop\ssk\traveler-luggage-on-phone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524469" y="3212976"/>
              <a:ext cx="1279779" cy="1656184"/>
            </a:xfrm>
            <a:prstGeom prst="rect">
              <a:avLst/>
            </a:prstGeom>
            <a:noFill/>
          </p:spPr>
        </p:pic>
      </p:grpSp>
      <p:grpSp>
        <p:nvGrpSpPr>
          <p:cNvPr id="41" name="Group 40"/>
          <p:cNvGrpSpPr/>
          <p:nvPr/>
        </p:nvGrpSpPr>
        <p:grpSpPr>
          <a:xfrm>
            <a:off x="1763688" y="5013176"/>
            <a:ext cx="5328592" cy="1800200"/>
            <a:chOff x="1763688" y="5013176"/>
            <a:chExt cx="5328592" cy="1800200"/>
          </a:xfrm>
        </p:grpSpPr>
        <p:grpSp>
          <p:nvGrpSpPr>
            <p:cNvPr id="31" name="Group 30"/>
            <p:cNvGrpSpPr/>
            <p:nvPr/>
          </p:nvGrpSpPr>
          <p:grpSpPr>
            <a:xfrm>
              <a:off x="1763688" y="5013176"/>
              <a:ext cx="5328592" cy="1800200"/>
              <a:chOff x="1907704" y="1412776"/>
              <a:chExt cx="5832648" cy="1944216"/>
            </a:xfrm>
          </p:grpSpPr>
          <p:sp>
            <p:nvSpPr>
              <p:cNvPr id="32" name="Rounded Rectangle 31"/>
              <p:cNvSpPr/>
              <p:nvPr/>
            </p:nvSpPr>
            <p:spPr>
              <a:xfrm>
                <a:off x="1907704" y="1844824"/>
                <a:ext cx="5832648" cy="1080120"/>
              </a:xfrm>
              <a:prstGeom prst="roundRect">
                <a:avLst>
                  <a:gd name="adj" fmla="val 14062"/>
                </a:avLst>
              </a:prstGeom>
              <a:solidFill>
                <a:srgbClr val="20C9F8">
                  <a:alpha val="60000"/>
                </a:srgbClr>
              </a:solidFill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IN" sz="24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Fisherman’s Need</a:t>
                </a:r>
                <a:endParaRPr lang="en-IN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5724128" y="1412776"/>
                <a:ext cx="2016224" cy="1944216"/>
              </a:xfrm>
              <a:prstGeom prst="rect">
                <a:avLst/>
              </a:prstGeom>
              <a:solidFill>
                <a:srgbClr val="20C9F8"/>
              </a:solidFill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pic>
          <p:nvPicPr>
            <p:cNvPr id="1028" name="Picture 4" descr="C:\Users\Rishabh\Desktop\ssk\Old_Fisher__s_Ship_by_Docca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292080" y="5261930"/>
              <a:ext cx="1728192" cy="1335421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Single Corner Rectangle 8"/>
          <p:cNvSpPr/>
          <p:nvPr/>
        </p:nvSpPr>
        <p:spPr>
          <a:xfrm rot="10800000" flipH="1">
            <a:off x="216024" y="144015"/>
            <a:ext cx="8892480" cy="980728"/>
          </a:xfrm>
          <a:prstGeom prst="snip1Rect">
            <a:avLst/>
          </a:prstGeom>
          <a:solidFill>
            <a:srgbClr val="0BD0D9">
              <a:alpha val="58039"/>
            </a:srgb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980728" y="-459432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n-IN" sz="5400" dirty="0" smtClean="0">
                <a:solidFill>
                  <a:schemeClr val="tx2"/>
                </a:solidFill>
              </a:rPr>
              <a:t>Impact</a:t>
            </a:r>
            <a:endParaRPr lang="en-IN" sz="5400" dirty="0">
              <a:solidFill>
                <a:schemeClr val="tx2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1520" y="2060848"/>
            <a:ext cx="84969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IN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Mobile charging issues of rural area people will be solved to some extent</a:t>
            </a:r>
          </a:p>
          <a:p>
            <a:pPr>
              <a:buFont typeface="Wingdings" pitchFamily="2" charset="2"/>
              <a:buChar char="Ø"/>
            </a:pPr>
            <a:endParaRPr lang="en-IN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en-IN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Travellers will have mobile battery backup so that they can basic as well as advanced functions of mobile</a:t>
            </a:r>
          </a:p>
          <a:p>
            <a:pPr>
              <a:buFont typeface="Wingdings" pitchFamily="2" charset="2"/>
              <a:buChar char="Ø"/>
            </a:pPr>
            <a:endParaRPr lang="en-IN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en-IN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Fisherman can stay in contact even if they go fishing whole day</a:t>
            </a:r>
          </a:p>
          <a:p>
            <a:pPr>
              <a:buFont typeface="Wingdings" pitchFamily="2" charset="2"/>
              <a:buChar char="Ø"/>
            </a:pPr>
            <a:endParaRPr lang="en-IN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en-IN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People limit their  usage of mobile while travelling, but if charging gets available then they can have prolonged usage </a:t>
            </a:r>
            <a:endParaRPr lang="en-IN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Single Corner Rectangle 8"/>
          <p:cNvSpPr/>
          <p:nvPr/>
        </p:nvSpPr>
        <p:spPr>
          <a:xfrm rot="10800000" flipH="1">
            <a:off x="216024" y="144015"/>
            <a:ext cx="8892480" cy="980728"/>
          </a:xfrm>
          <a:prstGeom prst="snip1Rect">
            <a:avLst/>
          </a:prstGeom>
          <a:solidFill>
            <a:srgbClr val="0BD0D9">
              <a:alpha val="58039"/>
            </a:srgb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980728" y="-459432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n-IN" sz="5400" dirty="0" smtClean="0">
                <a:solidFill>
                  <a:schemeClr val="tx2"/>
                </a:solidFill>
              </a:rPr>
              <a:t>Market</a:t>
            </a:r>
            <a:endParaRPr lang="en-IN" sz="5400" dirty="0">
              <a:solidFill>
                <a:schemeClr val="tx2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1979712" y="1196752"/>
            <a:ext cx="5407730" cy="2088232"/>
            <a:chOff x="1979712" y="1196752"/>
            <a:chExt cx="5407730" cy="2088232"/>
          </a:xfrm>
        </p:grpSpPr>
        <p:grpSp>
          <p:nvGrpSpPr>
            <p:cNvPr id="12" name="Group 11"/>
            <p:cNvGrpSpPr/>
            <p:nvPr/>
          </p:nvGrpSpPr>
          <p:grpSpPr>
            <a:xfrm>
              <a:off x="1979712" y="1196752"/>
              <a:ext cx="5400599" cy="2088232"/>
              <a:chOff x="1907704" y="1335007"/>
              <a:chExt cx="5911467" cy="2255291"/>
            </a:xfrm>
          </p:grpSpPr>
          <p:sp>
            <p:nvSpPr>
              <p:cNvPr id="13" name="Rounded Rectangle 12"/>
              <p:cNvSpPr/>
              <p:nvPr/>
            </p:nvSpPr>
            <p:spPr>
              <a:xfrm>
                <a:off x="1907704" y="1844824"/>
                <a:ext cx="5832648" cy="1080120"/>
              </a:xfrm>
              <a:prstGeom prst="roundRect">
                <a:avLst>
                  <a:gd name="adj" fmla="val 14062"/>
                </a:avLst>
              </a:prstGeom>
              <a:solidFill>
                <a:srgbClr val="20C9F8">
                  <a:alpha val="60000"/>
                </a:srgbClr>
              </a:soli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IN" sz="24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Rural Areas’ people</a:t>
                </a:r>
                <a:endParaRPr lang="en-IN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5408850" y="1335007"/>
                <a:ext cx="2410321" cy="2255291"/>
              </a:xfrm>
              <a:prstGeom prst="rect">
                <a:avLst/>
              </a:prstGeom>
              <a:solidFill>
                <a:srgbClr val="20C9F8"/>
              </a:soli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pic>
          <p:nvPicPr>
            <p:cNvPr id="2050" name="Picture 2" descr="C:\Users\Rishabh\Desktop\ssk\india-world-oral-health-day-2009-9-12-4-10-31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220072" y="1484784"/>
              <a:ext cx="2167370" cy="13681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 w="114300" prst="artDeco"/>
            </a:sp3d>
          </p:spPr>
        </p:pic>
      </p:grpSp>
      <p:grpSp>
        <p:nvGrpSpPr>
          <p:cNvPr id="21" name="Group 20"/>
          <p:cNvGrpSpPr/>
          <p:nvPr/>
        </p:nvGrpSpPr>
        <p:grpSpPr>
          <a:xfrm>
            <a:off x="2051720" y="2996952"/>
            <a:ext cx="5400600" cy="2088232"/>
            <a:chOff x="2051720" y="2996952"/>
            <a:chExt cx="5400600" cy="2088232"/>
          </a:xfrm>
        </p:grpSpPr>
        <p:grpSp>
          <p:nvGrpSpPr>
            <p:cNvPr id="5" name="Group 4"/>
            <p:cNvGrpSpPr/>
            <p:nvPr/>
          </p:nvGrpSpPr>
          <p:grpSpPr>
            <a:xfrm>
              <a:off x="2081945" y="2996952"/>
              <a:ext cx="5370375" cy="2088232"/>
              <a:chOff x="3280720" y="1257240"/>
              <a:chExt cx="5878384" cy="2255291"/>
            </a:xfrm>
          </p:grpSpPr>
          <p:sp>
            <p:nvSpPr>
              <p:cNvPr id="6" name="Rounded Rectangle 5"/>
              <p:cNvSpPr/>
              <p:nvPr/>
            </p:nvSpPr>
            <p:spPr>
              <a:xfrm>
                <a:off x="3326456" y="1888029"/>
                <a:ext cx="5832648" cy="1080120"/>
              </a:xfrm>
              <a:prstGeom prst="roundRect">
                <a:avLst>
                  <a:gd name="adj" fmla="val 14062"/>
                </a:avLst>
              </a:prstGeom>
              <a:solidFill>
                <a:srgbClr val="20C9F8">
                  <a:alpha val="60000"/>
                </a:srgbClr>
              </a:soli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en-IN" sz="24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Travellers </a:t>
                </a:r>
                <a:endParaRPr lang="en-IN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3280720" y="1257240"/>
                <a:ext cx="2410323" cy="2255291"/>
              </a:xfrm>
              <a:prstGeom prst="rect">
                <a:avLst/>
              </a:prstGeom>
              <a:solidFill>
                <a:srgbClr val="20C9F8"/>
              </a:soli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pic>
          <p:nvPicPr>
            <p:cNvPr id="2051" name="Picture 3" descr="C:\Users\Rishabh\Desktop\ssk\KVS404- People travelling on mini bus, Karachi.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051720" y="3284984"/>
              <a:ext cx="2241494" cy="144016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 w="114300" prst="artDeco"/>
            </a:sp3d>
          </p:spPr>
        </p:pic>
      </p:grpSp>
      <p:grpSp>
        <p:nvGrpSpPr>
          <p:cNvPr id="22" name="Group 21"/>
          <p:cNvGrpSpPr/>
          <p:nvPr/>
        </p:nvGrpSpPr>
        <p:grpSpPr>
          <a:xfrm>
            <a:off x="2051721" y="4797152"/>
            <a:ext cx="5328592" cy="2016224"/>
            <a:chOff x="2051721" y="4797152"/>
            <a:chExt cx="5328592" cy="2016224"/>
          </a:xfrm>
        </p:grpSpPr>
        <p:grpSp>
          <p:nvGrpSpPr>
            <p:cNvPr id="8" name="Group 7"/>
            <p:cNvGrpSpPr/>
            <p:nvPr/>
          </p:nvGrpSpPr>
          <p:grpSpPr>
            <a:xfrm>
              <a:off x="2051721" y="4797152"/>
              <a:ext cx="5328592" cy="2016224"/>
              <a:chOff x="2222983" y="1179470"/>
              <a:chExt cx="5832647" cy="2177522"/>
            </a:xfrm>
          </p:grpSpPr>
          <p:sp>
            <p:nvSpPr>
              <p:cNvPr id="10" name="Rounded Rectangle 9"/>
              <p:cNvSpPr/>
              <p:nvPr/>
            </p:nvSpPr>
            <p:spPr>
              <a:xfrm>
                <a:off x="2222983" y="1844823"/>
                <a:ext cx="5832647" cy="1080120"/>
              </a:xfrm>
              <a:prstGeom prst="roundRect">
                <a:avLst>
                  <a:gd name="adj" fmla="val 14062"/>
                </a:avLst>
              </a:prstGeom>
              <a:solidFill>
                <a:srgbClr val="20C9F8">
                  <a:alpha val="60000"/>
                </a:srgbClr>
              </a:soli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IN" sz="24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Fisherman</a:t>
                </a:r>
                <a:endParaRPr lang="en-IN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5724128" y="1179470"/>
                <a:ext cx="2331502" cy="2177522"/>
              </a:xfrm>
              <a:prstGeom prst="rect">
                <a:avLst/>
              </a:prstGeom>
              <a:solidFill>
                <a:srgbClr val="20C9F8"/>
              </a:soli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pic>
          <p:nvPicPr>
            <p:cNvPr id="2052" name="Picture 4" descr="C:\Users\Rishabh\Desktop\ssk\Fisherman_Seychelles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364088" y="4883817"/>
              <a:ext cx="1944216" cy="192955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 w="114300" prst="artDeco"/>
            </a:sp3d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Rishabh\Desktop\ssk\11954413581415126884johnny_automatic_generic_fish.svg.h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556792"/>
            <a:ext cx="8253312" cy="4608512"/>
          </a:xfrm>
          <a:prstGeom prst="rect">
            <a:avLst/>
          </a:prstGeom>
          <a:noFill/>
        </p:spPr>
      </p:pic>
      <p:sp>
        <p:nvSpPr>
          <p:cNvPr id="17" name="Rectangle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59AAF2">
              <a:alpha val="83137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Snip Single Corner Rectangle 8"/>
          <p:cNvSpPr/>
          <p:nvPr/>
        </p:nvSpPr>
        <p:spPr>
          <a:xfrm rot="10800000" flipH="1">
            <a:off x="216024" y="144015"/>
            <a:ext cx="8892480" cy="980728"/>
          </a:xfrm>
          <a:prstGeom prst="snip1Rect">
            <a:avLst/>
          </a:prstGeom>
          <a:solidFill>
            <a:srgbClr val="0BD0D9">
              <a:alpha val="58039"/>
            </a:srgb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752128" y="-459432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n-IN" sz="5400" dirty="0" smtClean="0">
                <a:solidFill>
                  <a:schemeClr val="tx2"/>
                </a:solidFill>
              </a:rPr>
              <a:t>Fish-bone Analysis</a:t>
            </a:r>
            <a:endParaRPr lang="en-IN" sz="5400" dirty="0">
              <a:solidFill>
                <a:schemeClr val="tx2"/>
              </a:solidFill>
            </a:endParaRPr>
          </a:p>
        </p:txBody>
      </p:sp>
      <p:sp>
        <p:nvSpPr>
          <p:cNvPr id="18" name="Isosceles Triangle 17"/>
          <p:cNvSpPr/>
          <p:nvPr/>
        </p:nvSpPr>
        <p:spPr>
          <a:xfrm rot="5400000">
            <a:off x="7704348" y="3825044"/>
            <a:ext cx="1296144" cy="64807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0" name="Straight Connector 19"/>
          <p:cNvCxnSpPr>
            <a:stCxn id="18" idx="3"/>
          </p:cNvCxnSpPr>
          <p:nvPr/>
        </p:nvCxnSpPr>
        <p:spPr>
          <a:xfrm flipH="1">
            <a:off x="1259632" y="4149080"/>
            <a:ext cx="676875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4283968" y="1844824"/>
            <a:ext cx="3024336" cy="2304256"/>
            <a:chOff x="4283968" y="1844824"/>
            <a:chExt cx="3024336" cy="2304256"/>
          </a:xfrm>
        </p:grpSpPr>
        <p:cxnSp>
          <p:nvCxnSpPr>
            <p:cNvPr id="22" name="Straight Arrow Connector 21"/>
            <p:cNvCxnSpPr>
              <a:endCxn id="24" idx="2"/>
            </p:cNvCxnSpPr>
            <p:nvPr/>
          </p:nvCxnSpPr>
          <p:spPr>
            <a:xfrm flipH="1" flipV="1">
              <a:off x="5796136" y="2420888"/>
              <a:ext cx="1080120" cy="1728192"/>
            </a:xfrm>
            <a:prstGeom prst="straightConnector1">
              <a:avLst/>
            </a:prstGeom>
            <a:ln w="3810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4283968" y="1844824"/>
              <a:ext cx="3024336" cy="576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Battery Backup of Mobile</a:t>
              </a:r>
              <a:endParaRPr lang="en-IN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971600" y="1844824"/>
            <a:ext cx="3024336" cy="2304256"/>
            <a:chOff x="4283968" y="1844824"/>
            <a:chExt cx="3024336" cy="2304256"/>
          </a:xfrm>
        </p:grpSpPr>
        <p:cxnSp>
          <p:nvCxnSpPr>
            <p:cNvPr id="27" name="Straight Arrow Connector 26"/>
            <p:cNvCxnSpPr>
              <a:endCxn id="28" idx="2"/>
            </p:cNvCxnSpPr>
            <p:nvPr/>
          </p:nvCxnSpPr>
          <p:spPr>
            <a:xfrm flipH="1" flipV="1">
              <a:off x="5796136" y="2420888"/>
              <a:ext cx="1080120" cy="1728192"/>
            </a:xfrm>
            <a:prstGeom prst="straightConnector1">
              <a:avLst/>
            </a:prstGeom>
            <a:ln w="3810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7"/>
            <p:cNvSpPr/>
            <p:nvPr/>
          </p:nvSpPr>
          <p:spPr>
            <a:xfrm>
              <a:off x="4283968" y="1844824"/>
              <a:ext cx="3024336" cy="576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Unavailability of Electricity</a:t>
              </a:r>
              <a:endParaRPr lang="en-IN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827584" y="4149080"/>
            <a:ext cx="3096344" cy="2520280"/>
            <a:chOff x="827584" y="4149080"/>
            <a:chExt cx="3096344" cy="2520280"/>
          </a:xfrm>
        </p:grpSpPr>
        <p:cxnSp>
          <p:nvCxnSpPr>
            <p:cNvPr id="30" name="Straight Arrow Connector 29"/>
            <p:cNvCxnSpPr>
              <a:endCxn id="31" idx="0"/>
            </p:cNvCxnSpPr>
            <p:nvPr/>
          </p:nvCxnSpPr>
          <p:spPr>
            <a:xfrm flipH="1">
              <a:off x="2339752" y="4149080"/>
              <a:ext cx="1584176" cy="1944216"/>
            </a:xfrm>
            <a:prstGeom prst="straightConnector1">
              <a:avLst/>
            </a:prstGeom>
            <a:ln w="3810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ectangle 30"/>
            <p:cNvSpPr/>
            <p:nvPr/>
          </p:nvSpPr>
          <p:spPr>
            <a:xfrm>
              <a:off x="827584" y="6093296"/>
              <a:ext cx="3024336" cy="576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Service system issues</a:t>
              </a:r>
              <a:endParaRPr lang="en-IN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4283968" y="4149080"/>
            <a:ext cx="3096344" cy="2520280"/>
            <a:chOff x="827584" y="4149080"/>
            <a:chExt cx="3096344" cy="2520280"/>
          </a:xfrm>
        </p:grpSpPr>
        <p:cxnSp>
          <p:nvCxnSpPr>
            <p:cNvPr id="38" name="Straight Arrow Connector 37"/>
            <p:cNvCxnSpPr>
              <a:endCxn id="39" idx="0"/>
            </p:cNvCxnSpPr>
            <p:nvPr/>
          </p:nvCxnSpPr>
          <p:spPr>
            <a:xfrm flipH="1">
              <a:off x="2339752" y="4149080"/>
              <a:ext cx="1584176" cy="1944216"/>
            </a:xfrm>
            <a:prstGeom prst="straightConnector1">
              <a:avLst/>
            </a:prstGeom>
            <a:ln w="3810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Rectangle 38"/>
            <p:cNvSpPr/>
            <p:nvPr/>
          </p:nvSpPr>
          <p:spPr>
            <a:xfrm>
              <a:off x="827584" y="6093296"/>
              <a:ext cx="3024336" cy="576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Financial Issues</a:t>
              </a:r>
              <a:endParaRPr lang="en-IN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179512" y="2636912"/>
            <a:ext cx="33843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Insufficient or Lack of ____</a:t>
            </a:r>
          </a:p>
          <a:p>
            <a:r>
              <a:rPr lang="en-I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Ports in bus</a:t>
            </a:r>
          </a:p>
          <a:p>
            <a:endParaRPr lang="en-IN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I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Power  supply issues _________</a:t>
            </a:r>
          </a:p>
          <a:p>
            <a:endParaRPr lang="en-IN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I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           </a:t>
            </a:r>
          </a:p>
          <a:p>
            <a:endParaRPr lang="en-I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491880" y="2636912"/>
            <a:ext cx="33843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Calls and SMS  _________</a:t>
            </a:r>
          </a:p>
          <a:p>
            <a:endParaRPr lang="en-IN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I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Signal Capturing ________</a:t>
            </a:r>
          </a:p>
          <a:p>
            <a:endParaRPr lang="en-IN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I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Advanced uses like GPS___</a:t>
            </a:r>
            <a:endParaRPr lang="en-I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79512" y="4422011"/>
            <a:ext cx="388843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Ignorant transport service ______</a:t>
            </a:r>
          </a:p>
          <a:p>
            <a:r>
              <a:rPr lang="en-I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providers</a:t>
            </a:r>
          </a:p>
          <a:p>
            <a:endParaRPr lang="en-IN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I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enough resources____</a:t>
            </a:r>
          </a:p>
          <a:p>
            <a:endParaRPr lang="en-IN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I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           </a:t>
            </a:r>
          </a:p>
          <a:p>
            <a:endParaRPr lang="en-I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563888" y="4437112"/>
            <a:ext cx="38884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Affording luxury buses_____</a:t>
            </a:r>
          </a:p>
          <a:p>
            <a:endParaRPr lang="en-IN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I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Carrying Extra Batteries____</a:t>
            </a:r>
          </a:p>
          <a:p>
            <a:r>
              <a:rPr lang="en-I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           </a:t>
            </a:r>
          </a:p>
          <a:p>
            <a:endParaRPr lang="en-I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956376" y="3781489"/>
            <a:ext cx="15121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Charging Problems</a:t>
            </a:r>
            <a:br>
              <a:rPr lang="en-IN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IN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40" grpId="0"/>
      <p:bldP spid="41" grpId="0"/>
      <p:bldP spid="42" grpId="0"/>
      <p:bldP spid="43" grpId="0"/>
      <p:bldP spid="4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roup 55"/>
          <p:cNvGrpSpPr/>
          <p:nvPr/>
        </p:nvGrpSpPr>
        <p:grpSpPr>
          <a:xfrm>
            <a:off x="323528" y="0"/>
            <a:ext cx="2736304" cy="3388965"/>
            <a:chOff x="323528" y="40035"/>
            <a:chExt cx="2736304" cy="3388965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29" name="Rectangle 28"/>
            <p:cNvSpPr/>
            <p:nvPr/>
          </p:nvSpPr>
          <p:spPr>
            <a:xfrm>
              <a:off x="323528" y="692696"/>
              <a:ext cx="2736304" cy="2736304"/>
            </a:xfrm>
            <a:prstGeom prst="rect">
              <a:avLst/>
            </a:prstGeom>
            <a:solidFill>
              <a:srgbClr val="0F6FC6">
                <a:alpha val="32941"/>
              </a:srgb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pic>
          <p:nvPicPr>
            <p:cNvPr id="5122" name="Picture 2" descr="C:\Users\Rishabh\Desktop\ssk\thinking-hat-white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43608" y="40035"/>
              <a:ext cx="1333501" cy="122872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</p:pic>
        <p:sp>
          <p:nvSpPr>
            <p:cNvPr id="51" name="TextBox 50"/>
            <p:cNvSpPr txBox="1"/>
            <p:nvPr/>
          </p:nvSpPr>
          <p:spPr>
            <a:xfrm>
              <a:off x="323528" y="1196752"/>
              <a:ext cx="2736304" cy="203132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>
                <a:buFont typeface="Wingdings" pitchFamily="2" charset="2"/>
                <a:buChar char="§"/>
              </a:pPr>
              <a:endParaRPr lang="en-IN" dirty="0" smtClean="0"/>
            </a:p>
            <a:p>
              <a:pPr>
                <a:buFont typeface="Wingdings" pitchFamily="2" charset="2"/>
                <a:buChar char="§"/>
              </a:pPr>
              <a:r>
                <a:rPr lang="en-IN" dirty="0" smtClean="0"/>
                <a:t> No charging point in public  transport</a:t>
              </a:r>
            </a:p>
            <a:p>
              <a:pPr>
                <a:buFont typeface="Wingdings" pitchFamily="2" charset="2"/>
                <a:buChar char="§"/>
              </a:pPr>
              <a:r>
                <a:rPr lang="en-IN" dirty="0" smtClean="0"/>
                <a:t> 12% Indian travel 40hrs a week</a:t>
              </a:r>
            </a:p>
            <a:p>
              <a:pPr>
                <a:buFont typeface="Wingdings" pitchFamily="2" charset="2"/>
                <a:buChar char="§"/>
              </a:pPr>
              <a:r>
                <a:rPr lang="en-IN" dirty="0" smtClean="0"/>
                <a:t> Many gadgets  have poor battery backup</a:t>
              </a:r>
              <a:endParaRPr lang="en-IN" dirty="0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3203848" y="0"/>
            <a:ext cx="2736304" cy="3429000"/>
            <a:chOff x="3203848" y="0"/>
            <a:chExt cx="2736304" cy="3429000"/>
          </a:xfrm>
        </p:grpSpPr>
        <p:sp>
          <p:nvSpPr>
            <p:cNvPr id="32" name="Rectangle 31"/>
            <p:cNvSpPr/>
            <p:nvPr/>
          </p:nvSpPr>
          <p:spPr>
            <a:xfrm>
              <a:off x="3203848" y="692696"/>
              <a:ext cx="2736304" cy="2736304"/>
            </a:xfrm>
            <a:prstGeom prst="rect">
              <a:avLst/>
            </a:prstGeom>
            <a:solidFill>
              <a:srgbClr val="0F6FC6">
                <a:alpha val="32941"/>
              </a:srgbClr>
            </a:solidFill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pic>
          <p:nvPicPr>
            <p:cNvPr id="5123" name="Picture 3" descr="C:\Users\Rishabh\Desktop\ssk\thinking-hat-green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923928" y="0"/>
              <a:ext cx="1333500" cy="1228725"/>
            </a:xfrm>
            <a:prstGeom prst="rect">
              <a:avLst/>
            </a:prstGeom>
            <a:noFill/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</p:pic>
        <p:sp>
          <p:nvSpPr>
            <p:cNvPr id="52" name="TextBox 51"/>
            <p:cNvSpPr txBox="1"/>
            <p:nvPr/>
          </p:nvSpPr>
          <p:spPr>
            <a:xfrm>
              <a:off x="3203848" y="1187460"/>
              <a:ext cx="2736304" cy="1754326"/>
            </a:xfrm>
            <a:prstGeom prst="rect">
              <a:avLst/>
            </a:prstGeom>
            <a:noFill/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>
                <a:buFont typeface="Wingdings" pitchFamily="2" charset="2"/>
                <a:buChar char="§"/>
              </a:pPr>
              <a:endParaRPr lang="en-IN" dirty="0" smtClean="0"/>
            </a:p>
            <a:p>
              <a:pPr>
                <a:buFont typeface="Wingdings" pitchFamily="2" charset="2"/>
                <a:buChar char="§"/>
              </a:pPr>
              <a:r>
                <a:rPr lang="en-IN" dirty="0" smtClean="0"/>
                <a:t> Use solar  energy</a:t>
              </a:r>
            </a:p>
            <a:p>
              <a:pPr>
                <a:buFont typeface="Wingdings" pitchFamily="2" charset="2"/>
                <a:buChar char="§"/>
              </a:pPr>
              <a:r>
                <a:rPr lang="en-IN" dirty="0" smtClean="0"/>
                <a:t> Use wind energy</a:t>
              </a:r>
            </a:p>
            <a:p>
              <a:pPr>
                <a:buFont typeface="Wingdings" pitchFamily="2" charset="2"/>
                <a:buChar char="§"/>
              </a:pPr>
              <a:r>
                <a:rPr lang="en-IN" dirty="0" smtClean="0"/>
                <a:t> Carry extra batteries</a:t>
              </a:r>
            </a:p>
            <a:p>
              <a:pPr>
                <a:buFont typeface="Wingdings" pitchFamily="2" charset="2"/>
                <a:buChar char="§"/>
              </a:pPr>
              <a:r>
                <a:rPr lang="en-IN" dirty="0" smtClean="0"/>
                <a:t> Extract energy from automotive batteries</a:t>
              </a:r>
              <a:endParaRPr lang="en-IN" dirty="0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6084168" y="0"/>
            <a:ext cx="2736304" cy="3433589"/>
            <a:chOff x="6084168" y="0"/>
            <a:chExt cx="2736304" cy="3433589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34" name="Rectangle 33"/>
            <p:cNvSpPr/>
            <p:nvPr/>
          </p:nvSpPr>
          <p:spPr>
            <a:xfrm>
              <a:off x="6084168" y="697285"/>
              <a:ext cx="2736304" cy="2736304"/>
            </a:xfrm>
            <a:prstGeom prst="rect">
              <a:avLst/>
            </a:prstGeom>
            <a:solidFill>
              <a:srgbClr val="0F6FC6">
                <a:alpha val="32941"/>
              </a:srgb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pic>
          <p:nvPicPr>
            <p:cNvPr id="5124" name="Picture 4" descr="C:\Users\Rishabh\Desktop\ssk\thinking-hat-yellow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804248" y="0"/>
              <a:ext cx="1333501" cy="122872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</p:pic>
        <p:sp>
          <p:nvSpPr>
            <p:cNvPr id="53" name="TextBox 52"/>
            <p:cNvSpPr txBox="1"/>
            <p:nvPr/>
          </p:nvSpPr>
          <p:spPr>
            <a:xfrm>
              <a:off x="6084168" y="1196752"/>
              <a:ext cx="2736304" cy="1754326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>
                <a:buFont typeface="Wingdings" pitchFamily="2" charset="2"/>
                <a:buChar char="§"/>
              </a:pPr>
              <a:endParaRPr lang="en-IN" dirty="0" smtClean="0"/>
            </a:p>
            <a:p>
              <a:pPr>
                <a:buFont typeface="Wingdings" pitchFamily="2" charset="2"/>
                <a:buChar char="§"/>
              </a:pPr>
              <a:r>
                <a:rPr lang="en-IN" dirty="0" smtClean="0"/>
                <a:t> Solar, wind are eco-friendly and free</a:t>
              </a:r>
            </a:p>
            <a:p>
              <a:pPr>
                <a:buFont typeface="Wingdings" pitchFamily="2" charset="2"/>
                <a:buChar char="§"/>
              </a:pPr>
              <a:r>
                <a:rPr lang="en-IN" dirty="0" smtClean="0"/>
                <a:t> Portable device can be made using current technology</a:t>
              </a:r>
              <a:endParaRPr lang="en-IN" dirty="0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1835696" y="3501008"/>
            <a:ext cx="2736304" cy="3379787"/>
            <a:chOff x="1835696" y="3501008"/>
            <a:chExt cx="2736304" cy="3379787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36" name="Rectangle 35"/>
            <p:cNvSpPr/>
            <p:nvPr/>
          </p:nvSpPr>
          <p:spPr>
            <a:xfrm>
              <a:off x="1835696" y="4144491"/>
              <a:ext cx="2736304" cy="2736304"/>
            </a:xfrm>
            <a:prstGeom prst="rect">
              <a:avLst/>
            </a:prstGeom>
            <a:solidFill>
              <a:srgbClr val="0F6FC6">
                <a:alpha val="32941"/>
              </a:srgb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pic>
          <p:nvPicPr>
            <p:cNvPr id="5125" name="Picture 5" descr="C:\Users\Rishabh\Desktop\ssk\thinking-hat-black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555776" y="3501008"/>
              <a:ext cx="1333500" cy="122872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</p:pic>
        <p:sp>
          <p:nvSpPr>
            <p:cNvPr id="54" name="TextBox 53"/>
            <p:cNvSpPr txBox="1"/>
            <p:nvPr/>
          </p:nvSpPr>
          <p:spPr>
            <a:xfrm>
              <a:off x="1835696" y="4725144"/>
              <a:ext cx="2736304" cy="203132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>
                <a:buFont typeface="Wingdings" pitchFamily="2" charset="2"/>
                <a:buChar char="§"/>
              </a:pPr>
              <a:r>
                <a:rPr lang="en-IN" dirty="0" smtClean="0"/>
                <a:t> While travelling,  wind reduces when vehicle stops or  runs at low speeds </a:t>
              </a:r>
            </a:p>
            <a:p>
              <a:pPr>
                <a:buFont typeface="Wingdings" pitchFamily="2" charset="2"/>
                <a:buChar char="§"/>
              </a:pPr>
              <a:r>
                <a:rPr lang="en-IN" dirty="0" smtClean="0"/>
                <a:t>  Solar not available for night travelling</a:t>
              </a:r>
            </a:p>
            <a:p>
              <a:pPr>
                <a:buFont typeface="Wingdings" pitchFamily="2" charset="2"/>
                <a:buChar char="§"/>
              </a:pPr>
              <a:r>
                <a:rPr lang="en-IN" dirty="0" smtClean="0"/>
                <a:t> Batteries are costly</a:t>
              </a:r>
              <a:endParaRPr lang="en-IN" dirty="0"/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4716016" y="3501008"/>
            <a:ext cx="2736304" cy="3384376"/>
            <a:chOff x="4716016" y="3501008"/>
            <a:chExt cx="2736304" cy="3384376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45" name="Rectangle 44"/>
            <p:cNvSpPr/>
            <p:nvPr/>
          </p:nvSpPr>
          <p:spPr>
            <a:xfrm>
              <a:off x="4716016" y="4149080"/>
              <a:ext cx="2736304" cy="2736304"/>
            </a:xfrm>
            <a:prstGeom prst="rect">
              <a:avLst/>
            </a:prstGeom>
            <a:solidFill>
              <a:srgbClr val="0F6FC6">
                <a:alpha val="32941"/>
              </a:srgb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pic>
          <p:nvPicPr>
            <p:cNvPr id="5126" name="Picture 6" descr="C:\Users\Rishabh\Desktop\ssk\thinking-hat-red.jp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5364088" y="3501008"/>
              <a:ext cx="1333500" cy="122872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</p:pic>
        <p:sp>
          <p:nvSpPr>
            <p:cNvPr id="55" name="TextBox 54"/>
            <p:cNvSpPr txBox="1"/>
            <p:nvPr/>
          </p:nvSpPr>
          <p:spPr>
            <a:xfrm>
              <a:off x="4716016" y="4725144"/>
              <a:ext cx="2736304" cy="1477328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>
                <a:buFont typeface="Wingdings" pitchFamily="2" charset="2"/>
                <a:buChar char="§"/>
              </a:pPr>
              <a:endParaRPr lang="en-IN" dirty="0" smtClean="0"/>
            </a:p>
            <a:p>
              <a:pPr>
                <a:buFont typeface="Wingdings" pitchFamily="2" charset="2"/>
                <a:buChar char="§"/>
              </a:pPr>
              <a:r>
                <a:rPr lang="en-IN" dirty="0" smtClean="0"/>
                <a:t>  It is good if something can be done in harmony with nature</a:t>
              </a:r>
            </a:p>
            <a:p>
              <a:endParaRPr lang="en-IN" dirty="0"/>
            </a:p>
          </p:txBody>
        </p:sp>
      </p:grpSp>
      <p:cxnSp>
        <p:nvCxnSpPr>
          <p:cNvPr id="62" name="Straight Connector 61"/>
          <p:cNvCxnSpPr/>
          <p:nvPr/>
        </p:nvCxnSpPr>
        <p:spPr>
          <a:xfrm>
            <a:off x="539552" y="2348880"/>
            <a:ext cx="237626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3419872" y="2060848"/>
            <a:ext cx="172819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2051720" y="6669360"/>
            <a:ext cx="194421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6300192" y="2348880"/>
            <a:ext cx="158417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Group 66"/>
          <p:cNvGrpSpPr/>
          <p:nvPr/>
        </p:nvGrpSpPr>
        <p:grpSpPr>
          <a:xfrm>
            <a:off x="35496" y="44624"/>
            <a:ext cx="2952328" cy="3096344"/>
            <a:chOff x="35496" y="44624"/>
            <a:chExt cx="2952328" cy="3096344"/>
          </a:xfrm>
        </p:grpSpPr>
        <p:sp>
          <p:nvSpPr>
            <p:cNvPr id="60" name="Rectangle 59"/>
            <p:cNvSpPr/>
            <p:nvPr/>
          </p:nvSpPr>
          <p:spPr>
            <a:xfrm>
              <a:off x="35496" y="44624"/>
              <a:ext cx="2952328" cy="3096344"/>
            </a:xfrm>
            <a:prstGeom prst="rect">
              <a:avLst/>
            </a:prstGeom>
            <a:effectLst>
              <a:outerShdw blurRad="152400" dist="317500" dir="5400000" sx="90000" sy="-19000" rotWithShape="0">
                <a:prstClr val="black">
                  <a:alpha val="15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pic>
          <p:nvPicPr>
            <p:cNvPr id="4101" name="Picture 5" descr="C:\Users\Rishabh\Desktop\ssk\Cooling_Fan_3106KL-04W-B59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79512" y="116632"/>
              <a:ext cx="2664296" cy="235179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</p:pic>
        <p:sp>
          <p:nvSpPr>
            <p:cNvPr id="57" name="Rectangle 56"/>
            <p:cNvSpPr/>
            <p:nvPr/>
          </p:nvSpPr>
          <p:spPr>
            <a:xfrm>
              <a:off x="323528" y="2545740"/>
              <a:ext cx="2415853" cy="523220"/>
            </a:xfrm>
            <a:prstGeom prst="rect">
              <a:avLst/>
            </a:prstGeom>
            <a:noFill/>
            <a:scene3d>
              <a:camera prst="orthographicFront"/>
              <a:lightRig rig="soft" dir="t">
                <a:rot lat="0" lon="0" rev="10800000"/>
              </a:lightRig>
            </a:scene3d>
            <a:sp3d>
              <a:bevelT/>
            </a:sp3d>
          </p:spPr>
          <p:txBody>
            <a:bodyPr wrap="none" lIns="91440" tIns="45720" rIns="91440" bIns="45720">
              <a:spAutoFit/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algn="ctr"/>
              <a:r>
                <a:rPr lang="en-US" sz="2800" b="1" cap="none" spc="150" dirty="0" smtClean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</a:rPr>
                <a:t>Cooling Fan</a:t>
              </a:r>
              <a:endParaRPr lang="en-US" sz="2800" b="1" cap="none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endParaRP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3059832" y="1826821"/>
            <a:ext cx="2952328" cy="3114347"/>
            <a:chOff x="3059832" y="2204864"/>
            <a:chExt cx="2952328" cy="3114347"/>
          </a:xfrm>
        </p:grpSpPr>
        <p:sp>
          <p:nvSpPr>
            <p:cNvPr id="63" name="Rectangle 62"/>
            <p:cNvSpPr/>
            <p:nvPr/>
          </p:nvSpPr>
          <p:spPr>
            <a:xfrm>
              <a:off x="3059832" y="2204864"/>
              <a:ext cx="2952328" cy="3096344"/>
            </a:xfrm>
            <a:prstGeom prst="rect">
              <a:avLst/>
            </a:prstGeom>
            <a:effectLst>
              <a:outerShdw blurRad="152400" dist="317500" dir="5400000" sx="90000" sy="-19000" rotWithShape="0">
                <a:prstClr val="black">
                  <a:alpha val="15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pic>
          <p:nvPicPr>
            <p:cNvPr id="4100" name="Picture 4" descr="C:\Users\Rishabh\Desktop\ssk\Adjustable-Regulated-Power-Supply-using-LM7805-Circuit-Schematic-Diagram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31840" y="2348880"/>
              <a:ext cx="2831502" cy="208823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</p:pic>
        <p:sp>
          <p:nvSpPr>
            <p:cNvPr id="58" name="Rectangle 57"/>
            <p:cNvSpPr/>
            <p:nvPr/>
          </p:nvSpPr>
          <p:spPr>
            <a:xfrm>
              <a:off x="3163632" y="4365104"/>
              <a:ext cx="2776520" cy="954107"/>
            </a:xfrm>
            <a:prstGeom prst="rect">
              <a:avLst/>
            </a:prstGeom>
            <a:noFill/>
            <a:scene3d>
              <a:camera prst="orthographicFront"/>
              <a:lightRig rig="soft" dir="t">
                <a:rot lat="0" lon="0" rev="10800000"/>
              </a:lightRig>
            </a:scene3d>
            <a:sp3d>
              <a:bevelT/>
            </a:sp3d>
          </p:spPr>
          <p:txBody>
            <a:bodyPr wrap="square" lIns="91440" tIns="45720" rIns="91440" bIns="45720">
              <a:spAutoFit/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algn="ctr"/>
              <a:r>
                <a:rPr lang="en-US" sz="2800" b="1" cap="none" spc="150" dirty="0" smtClean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</a:rPr>
                <a:t>Regulator Circuit</a:t>
              </a:r>
              <a:endParaRPr lang="en-US" sz="2800" b="1" cap="none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6084168" y="3645024"/>
            <a:ext cx="2952328" cy="3096344"/>
            <a:chOff x="6084168" y="3645024"/>
            <a:chExt cx="2952328" cy="3096344"/>
          </a:xfrm>
        </p:grpSpPr>
        <p:sp>
          <p:nvSpPr>
            <p:cNvPr id="64" name="Rectangle 63"/>
            <p:cNvSpPr/>
            <p:nvPr/>
          </p:nvSpPr>
          <p:spPr>
            <a:xfrm>
              <a:off x="6084168" y="3645024"/>
              <a:ext cx="2952328" cy="3096344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pic>
          <p:nvPicPr>
            <p:cNvPr id="4102" name="Picture 6" descr="C:\Users\Rishabh\Desktop\ssk\charger_pen_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156176" y="3717032"/>
              <a:ext cx="2798349" cy="209876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</p:pic>
        <p:sp>
          <p:nvSpPr>
            <p:cNvPr id="59" name="Rectangle 58"/>
            <p:cNvSpPr/>
            <p:nvPr/>
          </p:nvSpPr>
          <p:spPr>
            <a:xfrm>
              <a:off x="6084168" y="5949280"/>
              <a:ext cx="2891176" cy="523220"/>
            </a:xfrm>
            <a:prstGeom prst="rect">
              <a:avLst/>
            </a:prstGeom>
            <a:noFill/>
            <a:scene3d>
              <a:camera prst="orthographicFront"/>
              <a:lightRig rig="soft" dir="t">
                <a:rot lat="0" lon="0" rev="10800000"/>
              </a:lightRig>
            </a:scene3d>
            <a:sp3d>
              <a:bevelT/>
            </a:sp3d>
          </p:spPr>
          <p:txBody>
            <a:bodyPr wrap="none" lIns="91440" tIns="45720" rIns="91440" bIns="45720">
              <a:spAutoFit/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algn="ctr"/>
              <a:r>
                <a:rPr lang="en-US" sz="2800" b="1" cap="none" spc="150" dirty="0" smtClean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</a:rPr>
                <a:t>Charge Mobile</a:t>
              </a:r>
              <a:endParaRPr lang="en-US" sz="2800" b="1" cap="none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endParaRPr>
            </a:p>
          </p:txBody>
        </p:sp>
      </p:grpSp>
      <p:sp>
        <p:nvSpPr>
          <p:cNvPr id="65" name="Bent Arrow 64"/>
          <p:cNvSpPr/>
          <p:nvPr/>
        </p:nvSpPr>
        <p:spPr>
          <a:xfrm flipV="1">
            <a:off x="1187624" y="3284984"/>
            <a:ext cx="1368152" cy="1224136"/>
          </a:xfrm>
          <a:prstGeom prst="bentArrow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66" name="Bent Arrow 65"/>
          <p:cNvSpPr/>
          <p:nvPr/>
        </p:nvSpPr>
        <p:spPr>
          <a:xfrm flipV="1">
            <a:off x="4355976" y="5085184"/>
            <a:ext cx="1368152" cy="1224136"/>
          </a:xfrm>
          <a:prstGeom prst="bentArrow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66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2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286</TotalTime>
  <Words>387</Words>
  <Application>Microsoft Office PowerPoint</Application>
  <PresentationFormat>On-screen Show (4:3)</PresentationFormat>
  <Paragraphs>99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Flow</vt:lpstr>
      <vt:lpstr>Office Theme</vt:lpstr>
      <vt:lpstr>Green Charger</vt:lpstr>
      <vt:lpstr>Top Ideas</vt:lpstr>
      <vt:lpstr>Executive Summary</vt:lpstr>
      <vt:lpstr>Pain Area</vt:lpstr>
      <vt:lpstr>Impact</vt:lpstr>
      <vt:lpstr>Market</vt:lpstr>
      <vt:lpstr>Fish-bone Analysis</vt:lpstr>
      <vt:lpstr>Slide 8</vt:lpstr>
      <vt:lpstr>Slide 9</vt:lpstr>
      <vt:lpstr>Financial Help</vt:lpstr>
      <vt:lpstr>Marketing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Green Charger</dc:title>
  <dc:creator>Rishabh</dc:creator>
  <cp:lastModifiedBy>Lalit</cp:lastModifiedBy>
  <cp:revision>96</cp:revision>
  <dcterms:created xsi:type="dcterms:W3CDTF">2012-07-05T14:36:25Z</dcterms:created>
  <dcterms:modified xsi:type="dcterms:W3CDTF">2012-07-19T09:02:09Z</dcterms:modified>
</cp:coreProperties>
</file>