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270" r:id="rId3"/>
    <p:sldId id="268" r:id="rId4"/>
    <p:sldId id="269" r:id="rId5"/>
    <p:sldId id="256" r:id="rId6"/>
    <p:sldId id="271" r:id="rId7"/>
    <p:sldId id="258" r:id="rId8"/>
    <p:sldId id="257" r:id="rId9"/>
    <p:sldId id="259" r:id="rId10"/>
    <p:sldId id="261" r:id="rId11"/>
    <p:sldId id="260" r:id="rId12"/>
    <p:sldId id="267" r:id="rId13"/>
    <p:sldId id="263" r:id="rId14"/>
    <p:sldId id="262" r:id="rId15"/>
    <p:sldId id="264" r:id="rId16"/>
    <p:sldId id="26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09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Group 7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066800"/>
          <a:ext cx="8839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15088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282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52400" y="1066800"/>
          <a:ext cx="8839200" cy="6400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609600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Most job and admission applications require academic and other data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Lakhs of people apply for jobs and admissions each year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impacts a large population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It only requires a number for processing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It saves resources such as paper, money etc.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It is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 more reliable system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Less effort is required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Data needs to be updated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on a regular basis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Ambiguity in verifying authority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Loss of privacy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update possible after every 6 months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An update can be scheduled earlier if required on extra charge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Specific office will be set up for this purpose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Greatly appreciated by targeted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public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Satisfaction with the process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Apprehension about leaking of information online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4797"/>
          </a:xfrm>
        </p:spPr>
        <p:txBody>
          <a:bodyPr/>
          <a:lstStyle/>
          <a:p>
            <a:pPr algn="ctr"/>
            <a:r>
              <a:rPr smtClean="0"/>
              <a:t>Six Thinking Hats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4268134" y="1447800"/>
            <a:ext cx="420000" cy="520590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 rot="20065966">
            <a:off x="3982220" y="1685565"/>
            <a:ext cx="1183636" cy="360408"/>
          </a:xfrm>
          <a:prstGeom prst="flowChartConnector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 rot="20082660">
            <a:off x="4271786" y="1769044"/>
            <a:ext cx="591151" cy="211162"/>
          </a:xfrm>
          <a:prstGeom prst="flowChartConnector">
            <a:avLst/>
          </a:prstGeom>
          <a:solidFill>
            <a:schemeClr val="bg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prst="angle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924800" y="1371600"/>
            <a:ext cx="420000" cy="520590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Flowchart: Connector 3"/>
          <p:cNvSpPr/>
          <p:nvPr/>
        </p:nvSpPr>
        <p:spPr bwMode="auto">
          <a:xfrm rot="20065966">
            <a:off x="7575809" y="1556666"/>
            <a:ext cx="1183636" cy="360408"/>
          </a:xfrm>
          <a:prstGeom prst="flowChartConnector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 bwMode="auto">
          <a:xfrm rot="20082660">
            <a:off x="7865375" y="1640146"/>
            <a:ext cx="591151" cy="211162"/>
          </a:xfrm>
          <a:prstGeom prst="flowChartConnector">
            <a:avLst/>
          </a:prstGeom>
          <a:solidFill>
            <a:schemeClr val="bg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prst="angle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27724" y="1547502"/>
            <a:ext cx="420000" cy="52059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 bwMode="auto">
          <a:xfrm rot="20065966">
            <a:off x="2241810" y="1709067"/>
            <a:ext cx="1183636" cy="360408"/>
          </a:xfrm>
          <a:prstGeom prst="flowChartConnector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 bwMode="auto">
          <a:xfrm rot="20082660">
            <a:off x="2531376" y="1792546"/>
            <a:ext cx="591151" cy="211162"/>
          </a:xfrm>
          <a:prstGeom prst="flowChartConnector">
            <a:avLst/>
          </a:prstGeom>
          <a:solidFill>
            <a:schemeClr val="bg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prst="angle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020734" y="1447800"/>
            <a:ext cx="420000" cy="52059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 bwMode="auto">
          <a:xfrm rot="20065966">
            <a:off x="5734820" y="1609365"/>
            <a:ext cx="1183636" cy="360408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 bwMode="auto">
          <a:xfrm rot="20082660">
            <a:off x="6024386" y="1692844"/>
            <a:ext cx="591151" cy="211162"/>
          </a:xfrm>
          <a:prstGeom prst="flowChartConnector">
            <a:avLst/>
          </a:prstGeom>
          <a:solidFill>
            <a:schemeClr val="bg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prst="angle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6734" y="1600200"/>
            <a:ext cx="420000" cy="520590"/>
          </a:xfrm>
          <a:prstGeom prst="ellipse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 bwMode="auto">
          <a:xfrm rot="20065966">
            <a:off x="400820" y="1761765"/>
            <a:ext cx="1183636" cy="360408"/>
          </a:xfrm>
          <a:prstGeom prst="flowChartConnector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 bwMode="auto">
          <a:xfrm rot="20082660">
            <a:off x="690386" y="1845244"/>
            <a:ext cx="591151" cy="211162"/>
          </a:xfrm>
          <a:prstGeom prst="flowChartConnector">
            <a:avLst/>
          </a:prstGeom>
          <a:solidFill>
            <a:schemeClr val="bg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prst="angle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5" grpId="0" animBg="1"/>
      <p:bldP spid="4" grpId="0" animBg="1"/>
      <p:bldP spid="6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00400"/>
            <a:ext cx="8382000" cy="664797"/>
          </a:xfrm>
        </p:spPr>
        <p:txBody>
          <a:bodyPr/>
          <a:lstStyle/>
          <a:p>
            <a:pPr algn="ctr"/>
            <a:r>
              <a:rPr smtClean="0"/>
              <a:t>Processes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Process for Adding/Updating Data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33400" y="12192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Book an appointment with UIDAI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819400" y="13716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33800" y="12192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Take original certificates to UIDAI centre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934200" y="12192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UIDAI officer uploads all possible certificates onto database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6096000" y="13716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7658100" y="24765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934200" y="33528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All certificate information is added to the UIDAI database under proper account</a:t>
            </a:r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5943600" y="35052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57600" y="33528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 nominal charge is applied per uploaded certificate</a:t>
            </a:r>
          </a:p>
        </p:txBody>
      </p:sp>
      <p:sp>
        <p:nvSpPr>
          <p:cNvPr id="16" name="Bent-Up Arrow 15"/>
          <p:cNvSpPr/>
          <p:nvPr/>
        </p:nvSpPr>
        <p:spPr bwMode="auto">
          <a:xfrm rot="10800000">
            <a:off x="1905000" y="3657600"/>
            <a:ext cx="1371600" cy="11430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143000" y="49530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 date is assigned (after 6 months) after which another update can be booked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Process for Employers/Institute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57400" y="10668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Applicant seeker enrolls self with UIDAI system</a:t>
            </a:r>
          </a:p>
        </p:txBody>
      </p:sp>
      <p:sp>
        <p:nvSpPr>
          <p:cNvPr id="4" name="Right Arrow 3"/>
          <p:cNvSpPr/>
          <p:nvPr/>
        </p:nvSpPr>
        <p:spPr bwMode="auto">
          <a:xfrm rot="5400000">
            <a:off x="2705100" y="21717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5000" y="4876800"/>
            <a:ext cx="2133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 gateway to UIDAI is created on the employer/institute’s website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29718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The required eligibility is established by the employer/institute</a:t>
            </a: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2628900" y="40767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Bent-Up Arrow 8"/>
          <p:cNvSpPr/>
          <p:nvPr/>
        </p:nvSpPr>
        <p:spPr bwMode="auto">
          <a:xfrm rot="5400000">
            <a:off x="3086100" y="5829300"/>
            <a:ext cx="762000" cy="9906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67200" y="5943600"/>
            <a:ext cx="2133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An amount is collected by UIDAI for its services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Process for Applicants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33400" y="12192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Accesses the UIDAI gateway at employer/institute’s website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819400" y="13716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2192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Provides UID number on the gateway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5867400" y="13716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12192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UIDAI system checks if applicant is eligible</a:t>
            </a:r>
          </a:p>
        </p:txBody>
      </p:sp>
      <p:sp>
        <p:nvSpPr>
          <p:cNvPr id="8" name="Flowchart: Decision 7"/>
          <p:cNvSpPr/>
          <p:nvPr/>
        </p:nvSpPr>
        <p:spPr bwMode="auto">
          <a:xfrm>
            <a:off x="6934200" y="3048000"/>
            <a:ext cx="1828800" cy="990600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Eligible</a:t>
            </a: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7505700" y="23241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0800000">
            <a:off x="6019800" y="3200400"/>
            <a:ext cx="762000" cy="685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6821471">
            <a:off x="7505700" y="42291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3400" y="4191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3048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Flowchart: Decision 16"/>
          <p:cNvSpPr/>
          <p:nvPr/>
        </p:nvSpPr>
        <p:spPr bwMode="auto">
          <a:xfrm>
            <a:off x="3962400" y="3048000"/>
            <a:ext cx="1828800" cy="990600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Decision to apply</a:t>
            </a: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3124200" y="3200400"/>
            <a:ext cx="762000" cy="685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3558064">
            <a:off x="4533900" y="42291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4191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3048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31242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UIDAI sends required data to employer/institute</a:t>
            </a: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1638300" y="4229100"/>
            <a:ext cx="6858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38200" y="4953000"/>
            <a:ext cx="22860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Final application is made after financial transfer is made to employer/institute (if required)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334000" y="5029200"/>
            <a:ext cx="2057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Process terminates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7" grpId="0" animBg="1"/>
      <p:bldP spid="19" grpId="0" animBg="1"/>
      <p:bldP spid="20" grpId="0"/>
      <p:bldP spid="21" grpId="0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Basic Requirements for the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269135"/>
          </a:xfrm>
        </p:spPr>
        <p:txBody>
          <a:bodyPr/>
          <a:lstStyle/>
          <a:p>
            <a:r>
              <a:rPr lang="en-US" dirty="0" smtClean="0"/>
              <a:t>A centre for document verification (2 per state in initial phases)</a:t>
            </a:r>
          </a:p>
          <a:p>
            <a:r>
              <a:rPr lang="en-US" dirty="0" smtClean="0"/>
              <a:t>Biometric scanners for all the centers for uploading information to correct identity</a:t>
            </a:r>
          </a:p>
          <a:p>
            <a:r>
              <a:rPr lang="en-US" dirty="0" smtClean="0"/>
              <a:t>Biometric scanners for employers/institutes to verify identity (optional)</a:t>
            </a:r>
          </a:p>
          <a:p>
            <a:r>
              <a:rPr lang="en-US" dirty="0" smtClean="0"/>
              <a:t>Machinery that can accurately read and process given information on certificates</a:t>
            </a:r>
          </a:p>
          <a:p>
            <a:r>
              <a:rPr lang="en-US" dirty="0" smtClean="0"/>
              <a:t>Authorities which are a part of UIDAI that can ensure smooth processing (software, updating etc.)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Future Prospects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053144"/>
          </a:xfrm>
        </p:spPr>
        <p:txBody>
          <a:bodyPr/>
          <a:lstStyle/>
          <a:p>
            <a:r>
              <a:rPr lang="en-US" dirty="0" smtClean="0"/>
              <a:t>Expansion of system for general public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Addition of other features e.g. </a:t>
            </a:r>
            <a:r>
              <a:rPr lang="en-US" dirty="0" err="1" smtClean="0"/>
              <a:t>resumé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Regular update can be used for statistical data about the population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681913" cy="533400"/>
          </a:xfrm>
        </p:spPr>
        <p:txBody>
          <a:bodyPr/>
          <a:lstStyle/>
          <a:p>
            <a:pPr algn="ctr"/>
            <a:r>
              <a:rPr smtClean="0"/>
              <a:t>Team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250" y="914400"/>
            <a:ext cx="36692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3434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3434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0"/>
            <a:ext cx="2209800" cy="1066800"/>
          </a:xfrm>
        </p:spPr>
        <p:txBody>
          <a:bodyPr/>
          <a:lstStyle/>
          <a:p>
            <a:r>
              <a:rPr smtClean="0"/>
              <a:t>Jugaad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914400"/>
            <a:ext cx="304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114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1910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top 3 Ideas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412874"/>
            <a:ext cx="9710305" cy="7485126"/>
          </a:xfrm>
        </p:spPr>
        <p:txBody>
          <a:bodyPr/>
          <a:lstStyle/>
          <a:p>
            <a:r>
              <a:rPr lang="en-US" dirty="0" smtClean="0"/>
              <a:t>Use of Aadhaar Card to facilitate the process of </a:t>
            </a:r>
          </a:p>
          <a:p>
            <a:pPr>
              <a:buNone/>
            </a:pPr>
            <a:r>
              <a:rPr lang="en-US" dirty="0" smtClean="0"/>
              <a:t>	Job and Admission Applications.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of Aadhaar Card to enforce Pollution Checks</a:t>
            </a:r>
          </a:p>
          <a:p>
            <a:pPr>
              <a:buNone/>
            </a:pPr>
            <a:r>
              <a:rPr lang="en-US" dirty="0" smtClean="0"/>
              <a:t>	on vehicles.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Use of Aadhaar Cards for ensuring Payments of </a:t>
            </a:r>
          </a:p>
          <a:p>
            <a:pPr lvl="0">
              <a:buNone/>
            </a:pPr>
            <a:r>
              <a:rPr lang="en-US" dirty="0" smtClean="0">
                <a:solidFill>
                  <a:srgbClr val="FFFFFF"/>
                </a:solidFill>
              </a:rPr>
              <a:t>	Income Tax.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Diagonal Stripe 8"/>
          <p:cNvSpPr/>
          <p:nvPr/>
        </p:nvSpPr>
        <p:spPr bwMode="auto">
          <a:xfrm rot="19083235">
            <a:off x="7061320" y="1973846"/>
            <a:ext cx="452467" cy="1237787"/>
          </a:xfrm>
          <a:prstGeom prst="diagStripe">
            <a:avLst>
              <a:gd name="adj" fmla="val 51135"/>
            </a:avLst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Diagonal Stripe 9"/>
          <p:cNvSpPr/>
          <p:nvPr/>
        </p:nvSpPr>
        <p:spPr bwMode="auto">
          <a:xfrm rot="19083235" flipH="1">
            <a:off x="7384355" y="1672864"/>
            <a:ext cx="490377" cy="1306875"/>
          </a:xfrm>
          <a:prstGeom prst="diagStrip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16-Point Star 7"/>
          <p:cNvSpPr/>
          <p:nvPr/>
        </p:nvSpPr>
        <p:spPr bwMode="auto">
          <a:xfrm rot="972175">
            <a:off x="6324600" y="1219200"/>
            <a:ext cx="1147582" cy="1148110"/>
          </a:xfrm>
          <a:prstGeom prst="star16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9535645">
            <a:off x="5270710" y="1643227"/>
            <a:ext cx="327134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rgbClr val="FF0000"/>
                </a:solidFill>
              </a:rPr>
              <a:t>WINNER</a:t>
            </a:r>
            <a:endParaRPr lang="en-US" sz="1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77279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people of India need a more reliable and efficient system because of the problems in the current system of applying to jobs and institutes.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Executive Sumary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75181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The idea is to use UID (Aadhaar) cards to simplify the process that is required for most admission and application processes. This will be done by integrating a person’s academic data along with other recognized achievements with the Unique Identification Authority of India’s (UIDAI) database. This will enable the submission using a barcode and/or a number instead of the current process which involves much paperwork and allows for less authenticity.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693319"/>
          </a:xfrm>
        </p:spPr>
        <p:txBody>
          <a:bodyPr/>
          <a:lstStyle/>
          <a:p>
            <a:r>
              <a:rPr lang="en-US" dirty="0" smtClean="0"/>
              <a:t>Impacts a Large Population</a:t>
            </a:r>
          </a:p>
          <a:p>
            <a:r>
              <a:rPr lang="en-US" dirty="0" smtClean="0"/>
              <a:t>Only a Number does it all</a:t>
            </a:r>
          </a:p>
          <a:p>
            <a:r>
              <a:rPr lang="en-US" dirty="0" smtClean="0"/>
              <a:t>Saving Resources  </a:t>
            </a:r>
          </a:p>
          <a:p>
            <a:r>
              <a:rPr lang="en-US" dirty="0" smtClean="0"/>
              <a:t>More Reliable</a:t>
            </a:r>
          </a:p>
          <a:p>
            <a:r>
              <a:rPr lang="en-US" dirty="0" smtClean="0"/>
              <a:t>Less Hassle</a:t>
            </a:r>
          </a:p>
          <a:p>
            <a:r>
              <a:rPr lang="en-US" dirty="0" smtClean="0"/>
              <a:t>Greater Transparency</a:t>
            </a:r>
          </a:p>
          <a:p>
            <a:r>
              <a:rPr lang="en-US" dirty="0" smtClean="0"/>
              <a:t>Generating Employment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382000" cy="664797"/>
          </a:xfrm>
        </p:spPr>
        <p:txBody>
          <a:bodyPr/>
          <a:lstStyle/>
          <a:p>
            <a:pPr algn="ctr"/>
            <a:r>
              <a:rPr smtClean="0"/>
              <a:t>Decision-Making Tools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Fishbone Diagram</a:t>
            </a:r>
            <a:endParaRPr lang="en-US" dirty="0"/>
          </a:p>
        </p:txBody>
      </p:sp>
      <p:sp>
        <p:nvSpPr>
          <p:cNvPr id="3" name="Isosceles Triangle 2"/>
          <p:cNvSpPr/>
          <p:nvPr/>
        </p:nvSpPr>
        <p:spPr bwMode="auto">
          <a:xfrm rot="5400000">
            <a:off x="6667500" y="3009900"/>
            <a:ext cx="1143000" cy="914400"/>
          </a:xfrm>
          <a:prstGeom prst="triangle">
            <a:avLst/>
          </a:prstGeom>
          <a:gradFill>
            <a:gsLst>
              <a:gs pos="0">
                <a:schemeClr val="accent1"/>
              </a:gs>
              <a:gs pos="50000">
                <a:schemeClr val="accent2">
                  <a:shade val="45000"/>
                  <a:satMod val="170000"/>
                </a:schemeClr>
              </a:gs>
              <a:gs pos="70000">
                <a:schemeClr val="accent2">
                  <a:tint val="99000"/>
                  <a:shade val="65000"/>
                  <a:satMod val="15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28956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Difficulty in applying for jobs and admissions</a:t>
            </a:r>
            <a:endParaRPr lang="en-US" dirty="0"/>
          </a:p>
        </p:txBody>
      </p:sp>
      <p:cxnSp>
        <p:nvCxnSpPr>
          <p:cNvPr id="6" name="Straight Connector 5"/>
          <p:cNvCxnSpPr>
            <a:stCxn id="3" idx="3"/>
          </p:cNvCxnSpPr>
          <p:nvPr/>
        </p:nvCxnSpPr>
        <p:spPr>
          <a:xfrm rot="10800000">
            <a:off x="914400" y="3429000"/>
            <a:ext cx="5867400" cy="38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1524000" y="2209800"/>
            <a:ext cx="12954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3810000" y="2209800"/>
            <a:ext cx="12954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743200" y="3581400"/>
            <a:ext cx="12954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953000" y="3581400"/>
            <a:ext cx="12954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Processes</a:t>
            </a:r>
            <a:endParaRPr lang="en-US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Human</a:t>
            </a:r>
            <a:endParaRPr lang="en-US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4800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Reliability</a:t>
            </a:r>
            <a:endParaRPr lang="en-US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1676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Resources</a:t>
            </a:r>
            <a:endParaRPr lang="en-US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4419600" y="2133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Human </a:t>
            </a:r>
            <a:r>
              <a:rPr lang="en-US" dirty="0" smtClean="0"/>
              <a:t>Errors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Misuse of Information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886200" y="5410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Lack of </a:t>
            </a:r>
            <a:r>
              <a:rPr lang="en-US" dirty="0" smtClean="0"/>
              <a:t>Transparency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Authenticity of Documents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914400" y="5334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Slow Process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Requires More </a:t>
            </a:r>
            <a:r>
              <a:rPr lang="en-US" dirty="0" smtClean="0"/>
              <a:t>Effort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Difficulty in </a:t>
            </a:r>
            <a:r>
              <a:rPr lang="en-US" dirty="0" smtClean="0"/>
              <a:t>Access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0" y="236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Wastage of Paper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Wastage of Money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7162800" y="3352800"/>
            <a:ext cx="228600" cy="228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1" animBg="1"/>
    </p:bldLst>
  </p:timing>
</p:sld>
</file>

<file path=ppt/theme/theme1.xml><?xml version="1.0" encoding="utf-8"?>
<a:theme xmlns:a="http://schemas.openxmlformats.org/drawingml/2006/main" name="Theme5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334</TotalTime>
  <Words>472</Words>
  <Application>Microsoft Office PowerPoint</Application>
  <PresentationFormat>On-screen Show 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Theme5</vt:lpstr>
      <vt:lpstr>White with Courier font for code slides</vt:lpstr>
      <vt:lpstr>Slide 1</vt:lpstr>
      <vt:lpstr>Team Work</vt:lpstr>
      <vt:lpstr>Jugaad</vt:lpstr>
      <vt:lpstr>The top 3 Ideas…</vt:lpstr>
      <vt:lpstr>Problem Statement</vt:lpstr>
      <vt:lpstr>Executive Sumary</vt:lpstr>
      <vt:lpstr>Benefits</vt:lpstr>
      <vt:lpstr>Decision-Making Tools</vt:lpstr>
      <vt:lpstr>Fishbone Diagram</vt:lpstr>
      <vt:lpstr>Six Thinking Hats</vt:lpstr>
      <vt:lpstr>Processes</vt:lpstr>
      <vt:lpstr>Process for Adding/Updating Data</vt:lpstr>
      <vt:lpstr>Process for Employers/Institute</vt:lpstr>
      <vt:lpstr>Process for Applicants </vt:lpstr>
      <vt:lpstr>Basic Requirements for the Project</vt:lpstr>
      <vt:lpstr>Future Prospects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top 3 Ideas…</dc:title>
  <dc:creator>Harsh</dc:creator>
  <cp:lastModifiedBy>Harsh</cp:lastModifiedBy>
  <cp:revision>43</cp:revision>
  <dcterms:created xsi:type="dcterms:W3CDTF">2013-07-04T10:46:22Z</dcterms:created>
  <dcterms:modified xsi:type="dcterms:W3CDTF">2013-07-05T04:02:19Z</dcterms:modified>
</cp:coreProperties>
</file>