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5" r:id="rId2"/>
    <p:sldId id="270" r:id="rId3"/>
    <p:sldId id="256" r:id="rId4"/>
    <p:sldId id="262" r:id="rId5"/>
    <p:sldId id="257" r:id="rId6"/>
    <p:sldId id="260" r:id="rId7"/>
    <p:sldId id="261" r:id="rId8"/>
    <p:sldId id="272" r:id="rId9"/>
    <p:sldId id="276" r:id="rId10"/>
    <p:sldId id="266" r:id="rId11"/>
    <p:sldId id="264" r:id="rId12"/>
    <p:sldId id="267" r:id="rId13"/>
    <p:sldId id="268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0199" autoAdjust="0"/>
  </p:normalViewPr>
  <p:slideViewPr>
    <p:cSldViewPr>
      <p:cViewPr>
        <p:scale>
          <a:sx n="78" d="100"/>
          <a:sy n="78" d="100"/>
        </p:scale>
        <p:origin x="-97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31D60-9438-412A-A50E-D8462F49F54B}" type="datetimeFigureOut">
              <a:rPr lang="en-US" smtClean="0"/>
              <a:pPr/>
              <a:t>06-Jul-13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E2D2-8126-4E83-896E-12D0497EB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2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E2D2-8126-4E83-896E-12D0497EBB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4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E2D2-8126-4E83-896E-12D0497EBBB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AE2D2-8126-4E83-896E-12D0497EBBB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7E45-4B4B-40A5-BB1D-45ACA25779E5}" type="datetimeFigureOut">
              <a:rPr lang="en-US" smtClean="0"/>
              <a:pPr/>
              <a:t>06-Jul-13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82A26-0045-48BF-9DBB-482F7F9373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7E45-4B4B-40A5-BB1D-45ACA25779E5}" type="datetimeFigureOut">
              <a:rPr lang="en-US" smtClean="0"/>
              <a:pPr/>
              <a:t>06-Jul-13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82A26-0045-48BF-9DBB-482F7F937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7E45-4B4B-40A5-BB1D-45ACA25779E5}" type="datetimeFigureOut">
              <a:rPr lang="en-US" smtClean="0"/>
              <a:pPr/>
              <a:t>06-Jul-13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82A26-0045-48BF-9DBB-482F7F937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7E45-4B4B-40A5-BB1D-45ACA25779E5}" type="datetimeFigureOut">
              <a:rPr lang="en-US" smtClean="0"/>
              <a:pPr/>
              <a:t>06-Jul-13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82A26-0045-48BF-9DBB-482F7F937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7E45-4B4B-40A5-BB1D-45ACA25779E5}" type="datetimeFigureOut">
              <a:rPr lang="en-US" smtClean="0"/>
              <a:pPr/>
              <a:t>06-Jul-13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82A26-0045-48BF-9DBB-482F7F9373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7E45-4B4B-40A5-BB1D-45ACA25779E5}" type="datetimeFigureOut">
              <a:rPr lang="en-US" smtClean="0"/>
              <a:pPr/>
              <a:t>06-Jul-13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82A26-0045-48BF-9DBB-482F7F937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7E45-4B4B-40A5-BB1D-45ACA25779E5}" type="datetimeFigureOut">
              <a:rPr lang="en-US" smtClean="0"/>
              <a:pPr/>
              <a:t>06-Jul-13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82A26-0045-48BF-9DBB-482F7F9373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7E45-4B4B-40A5-BB1D-45ACA25779E5}" type="datetimeFigureOut">
              <a:rPr lang="en-US" smtClean="0"/>
              <a:pPr/>
              <a:t>06-Jul-13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82A26-0045-48BF-9DBB-482F7F937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7E45-4B4B-40A5-BB1D-45ACA25779E5}" type="datetimeFigureOut">
              <a:rPr lang="en-US" smtClean="0"/>
              <a:pPr/>
              <a:t>06-Jul-13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82A26-0045-48BF-9DBB-482F7F937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C7E45-4B4B-40A5-BB1D-45ACA25779E5}" type="datetimeFigureOut">
              <a:rPr lang="en-US" smtClean="0"/>
              <a:pPr/>
              <a:t>06-Jul-13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B82A26-0045-48BF-9DBB-482F7F937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F2C7E45-4B4B-40A5-BB1D-45ACA25779E5}" type="datetimeFigureOut">
              <a:rPr lang="en-US" smtClean="0"/>
              <a:pPr/>
              <a:t>06-Jul-13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EB82A26-0045-48BF-9DBB-482F7F937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F2C7E45-4B4B-40A5-BB1D-45ACA25779E5}" type="datetimeFigureOut">
              <a:rPr lang="en-US" smtClean="0"/>
              <a:pPr/>
              <a:t>06-Jul-13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EB82A26-0045-48BF-9DBB-482F7F937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1600200"/>
          </a:xfrm>
        </p:spPr>
        <p:txBody>
          <a:bodyPr>
            <a:noAutofit/>
          </a:bodyPr>
          <a:lstStyle/>
          <a:p>
            <a:pPr algn="ctr"/>
            <a:r>
              <a:rPr lang="en-US" spc="-150" dirty="0">
                <a:latin typeface="Copperplate Gothic Bold" pitchFamily="34" charset="0"/>
              </a:rPr>
              <a:t>Group 3 </a:t>
            </a:r>
            <a:r>
              <a:rPr lang="en-US" spc="-150" dirty="0" smtClean="0">
                <a:latin typeface="Copperplate Gothic Bold" pitchFamily="34" charset="0"/>
              </a:rPr>
              <a:t/>
            </a:r>
            <a:br>
              <a:rPr lang="en-US" spc="-150" dirty="0" smtClean="0">
                <a:latin typeface="Copperplate Gothic Bold" pitchFamily="34" charset="0"/>
              </a:rPr>
            </a:br>
            <a:r>
              <a:rPr lang="en-US" spc="-150" dirty="0" smtClean="0">
                <a:latin typeface="Copperplate Gothic Bold" pitchFamily="34" charset="0"/>
              </a:rPr>
              <a:t>Course </a:t>
            </a:r>
            <a:r>
              <a:rPr lang="en-US" spc="-150" dirty="0">
                <a:latin typeface="Copperplate Gothic Bold" pitchFamily="34" charset="0"/>
              </a:rPr>
              <a:t>on Creativity </a:t>
            </a:r>
            <a:r>
              <a:rPr lang="en-US" spc="-150" dirty="0" smtClean="0">
                <a:latin typeface="Copperplate Gothic Bold" pitchFamily="34" charset="0"/>
              </a:rPr>
              <a:t>and</a:t>
            </a:r>
            <a:br>
              <a:rPr lang="en-US" spc="-150" dirty="0" smtClean="0">
                <a:latin typeface="Copperplate Gothic Bold" pitchFamily="34" charset="0"/>
              </a:rPr>
            </a:br>
            <a:r>
              <a:rPr lang="en-US" spc="-150" dirty="0" smtClean="0">
                <a:latin typeface="Copperplate Gothic Bold" pitchFamily="34" charset="0"/>
              </a:rPr>
              <a:t>Innovation</a:t>
            </a:r>
            <a:br>
              <a:rPr lang="en-US" spc="-150" dirty="0" smtClean="0">
                <a:latin typeface="Copperplate Gothic Bold" pitchFamily="34" charset="0"/>
              </a:rPr>
            </a:br>
            <a:r>
              <a:rPr lang="en-US" spc="-150" dirty="0">
                <a:latin typeface="Copperplate Gothic Bold" pitchFamily="34" charset="0"/>
              </a:rPr>
              <a:t/>
            </a:r>
            <a:br>
              <a:rPr lang="en-US" spc="-150" dirty="0">
                <a:latin typeface="Copperplate Gothic Bold" pitchFamily="34" charset="0"/>
              </a:rPr>
            </a:br>
            <a:r>
              <a:rPr lang="en-US" spc="-150" dirty="0">
                <a:latin typeface="Copperplate Gothic Bold" pitchFamily="34" charset="0"/>
              </a:rPr>
              <a:t>NCAT 2013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200400" y="2057398"/>
            <a:ext cx="5715000" cy="4572002"/>
          </a:xfrm>
        </p:spPr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endParaRPr lang="en-US" dirty="0" smtClean="0">
              <a:latin typeface="Algerian" pitchFamily="82" charset="0"/>
            </a:endParaRPr>
          </a:p>
          <a:p>
            <a:pPr marL="68580" indent="0" algn="ctr">
              <a:buNone/>
            </a:pPr>
            <a:endParaRPr lang="en-US" dirty="0" smtClean="0">
              <a:latin typeface="Algerian" pitchFamily="82" charset="0"/>
            </a:endParaRPr>
          </a:p>
          <a:p>
            <a:pPr marL="68580" indent="0" algn="ctr">
              <a:buNone/>
            </a:pPr>
            <a:r>
              <a:rPr lang="en-US" sz="3900" dirty="0" smtClean="0">
                <a:latin typeface="Bookman Old Style" pitchFamily="18" charset="0"/>
              </a:rPr>
              <a:t>PROJECT ON CREATIVE USES OF AADHAAR (UID) CARD.</a:t>
            </a:r>
          </a:p>
          <a:p>
            <a:pPr marL="68580" indent="0" algn="ctr">
              <a:buNone/>
            </a:pPr>
            <a:endParaRPr lang="en-US" dirty="0">
              <a:latin typeface="Algerian" pitchFamily="82" charset="0"/>
            </a:endParaRPr>
          </a:p>
          <a:p>
            <a:pPr marL="68580" indent="0" algn="ctr">
              <a:buNone/>
            </a:pPr>
            <a:endParaRPr lang="en-US" dirty="0" smtClean="0">
              <a:latin typeface="Algerian" pitchFamily="82" charset="0"/>
            </a:endParaRPr>
          </a:p>
          <a:p>
            <a:pPr marL="68580" indent="0" algn="ctr">
              <a:buNone/>
            </a:pPr>
            <a:r>
              <a:rPr lang="en-US" dirty="0" smtClean="0">
                <a:latin typeface="Algerian" pitchFamily="82" charset="0"/>
              </a:rPr>
              <a:t>@ </a:t>
            </a:r>
            <a:r>
              <a:rPr lang="en-US" dirty="0">
                <a:latin typeface="Algerian" pitchFamily="82" charset="0"/>
              </a:rPr>
              <a:t>DMS - IIT Delhi</a:t>
            </a:r>
          </a:p>
          <a:p>
            <a:pPr marL="68580" indent="0" algn="ctr">
              <a:buNone/>
            </a:pPr>
            <a:r>
              <a:rPr lang="en-US" dirty="0">
                <a:latin typeface="Algerian" pitchFamily="82" charset="0"/>
              </a:rPr>
              <a:t> 1st to 6th July ,2013</a:t>
            </a:r>
          </a:p>
          <a:p>
            <a:pPr marL="68580" indent="0" algn="ctr">
              <a:buNone/>
            </a:pPr>
            <a:endParaRPr lang="en-US" dirty="0">
              <a:latin typeface="Algerian" pitchFamily="8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2514600" cy="192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7200" y="4038600"/>
            <a:ext cx="2514600" cy="1752600"/>
            <a:chOff x="457200" y="4038600"/>
            <a:chExt cx="2514600" cy="1752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38600"/>
              <a:ext cx="251460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C:\Users\Admin\Desktop\selcted pics\DSCN109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495800"/>
              <a:ext cx="685800" cy="89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09060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9144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    About </a:t>
            </a:r>
            <a:r>
              <a:rPr lang="en-US" sz="4400" dirty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Product</a:t>
            </a:r>
            <a:endParaRPr lang="en-US" sz="4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95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It will fill the KYC form </a:t>
            </a:r>
            <a:r>
              <a:rPr lang="en-US" dirty="0" smtClean="0"/>
              <a:t>automatically on </a:t>
            </a:r>
            <a:r>
              <a:rPr lang="en-US" dirty="0"/>
              <a:t>one scanning from the QR scanner.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It will provide the right information based on AADHAAR Card.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signature required in the form will be secured as a Thumb Impression given by a person on a Biometric Scanner(Finger Print Scanner).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It also has Eye scanner/Iris scanner for verification in case failure of Finger Print Scanner.</a:t>
            </a:r>
          </a:p>
          <a:p>
            <a:pPr>
              <a:buFont typeface="Wingdings" pitchFamily="2" charset="2"/>
              <a:buChar char="v"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1571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Copperplate Gothic Light" pitchFamily="34" charset="0"/>
              </a:rPr>
              <a:t>Technical Requirement</a:t>
            </a:r>
            <a:endParaRPr lang="en-US" sz="4400" dirty="0"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Large database to store the data of customers.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Finger print scanner and recognition software and hardware.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Eye scanner / Iris scanner.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Bar code reader to read AADHAAR card.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253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45936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sz="4400" dirty="0" smtClean="0">
                <a:latin typeface="Arial Rounded MT Bold" pitchFamily="34" charset="0"/>
              </a:rPr>
              <a:t>EQUIPMENT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" y="2371725"/>
            <a:ext cx="29051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2238375" cy="163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22383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urved Connector 5"/>
          <p:cNvCxnSpPr/>
          <p:nvPr/>
        </p:nvCxnSpPr>
        <p:spPr>
          <a:xfrm>
            <a:off x="3962400" y="3060700"/>
            <a:ext cx="1447800" cy="12700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6200000" flipH="1">
            <a:off x="3912394" y="3226593"/>
            <a:ext cx="1776413" cy="1676400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3175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Georgia" pitchFamily="18" charset="0"/>
              </a:rPr>
              <a:t>  </a:t>
            </a:r>
            <a:r>
              <a:rPr lang="en-US" sz="4400" dirty="0" smtClean="0">
                <a:latin typeface="Copperplate Gothic Bold" pitchFamily="34" charset="0"/>
              </a:rPr>
              <a:t>FUTURE PROSPECTS</a:t>
            </a:r>
            <a:endParaRPr lang="en-US" sz="4400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"/>
            </a:pPr>
            <a:r>
              <a:rPr lang="en-US" sz="3200" dirty="0">
                <a:latin typeface="Calibri" pitchFamily="34" charset="0"/>
              </a:rPr>
              <a:t>Customers having account in different banks have to fill up separate KYC </a:t>
            </a:r>
            <a:r>
              <a:rPr lang="en-US" sz="3200" dirty="0" smtClean="0">
                <a:latin typeface="Calibri" pitchFamily="34" charset="0"/>
              </a:rPr>
              <a:t>forms.</a:t>
            </a:r>
          </a:p>
          <a:p>
            <a:pPr marL="68580" indent="0" algn="just">
              <a:buNone/>
            </a:pPr>
            <a:endParaRPr lang="en-US" sz="32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"/>
            </a:pPr>
            <a:r>
              <a:rPr lang="en-US" sz="3200" dirty="0"/>
              <a:t>We can extend this machine as a unlocking device i.e. a person can not do any banking transaction until &amp; unless his/her KYC is filled.</a:t>
            </a:r>
          </a:p>
          <a:p>
            <a:pPr algn="just">
              <a:buNone/>
            </a:pPr>
            <a:endParaRPr lang="en-US" sz="3200" dirty="0" smtClean="0"/>
          </a:p>
          <a:p>
            <a:pPr algn="just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           </a:t>
            </a:r>
            <a:r>
              <a:rPr lang="en-US" sz="3200" dirty="0" err="1" smtClean="0"/>
              <a:t>contd</a:t>
            </a:r>
            <a:r>
              <a:rPr lang="en-US" sz="3200" dirty="0" smtClean="0"/>
              <a:t>…..</a:t>
            </a:r>
            <a:endParaRPr lang="en-US" sz="3200" dirty="0"/>
          </a:p>
          <a:p>
            <a:pPr algn="just">
              <a:buFont typeface="Wingdings" pitchFamily="2" charset="2"/>
              <a:buChar char=""/>
            </a:pPr>
            <a:endParaRPr lang="en-US" sz="2800" dirty="0"/>
          </a:p>
          <a:p>
            <a:pPr algn="just">
              <a:buFont typeface="Wingdings" pitchFamily="2" charset="2"/>
              <a:buChar char=""/>
            </a:pPr>
            <a:endParaRPr lang="en-US" sz="28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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8157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19100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"/>
            </a:pPr>
            <a:r>
              <a:rPr lang="en-US" sz="4100" dirty="0" smtClean="0"/>
              <a:t>If KYC of a person is filled then this device will be used as a interconnecting device b/w all banks in which person’s account exist.</a:t>
            </a:r>
          </a:p>
          <a:p>
            <a:pPr algn="just">
              <a:buFont typeface="Wingdings" pitchFamily="2" charset="2"/>
              <a:buChar char=""/>
            </a:pPr>
            <a:endParaRPr lang="en-US" sz="4100" dirty="0" smtClean="0"/>
          </a:p>
          <a:p>
            <a:pPr algn="just">
              <a:buFont typeface="Wingdings" pitchFamily="2" charset="2"/>
              <a:buChar char=""/>
            </a:pPr>
            <a:r>
              <a:rPr lang="en-US" sz="4100" dirty="0">
                <a:latin typeface="Calibri" pitchFamily="34" charset="0"/>
              </a:rPr>
              <a:t>Any transaction made from any bank will be reported to government hence illegal flow of money can be controlled.</a:t>
            </a:r>
            <a:endParaRPr lang="en-US" sz="4100" dirty="0"/>
          </a:p>
          <a:p>
            <a:pPr algn="just">
              <a:buFont typeface="Wingdings" pitchFamily="2" charset="2"/>
              <a:buChar char=""/>
            </a:pPr>
            <a:endParaRPr lang="en-US" dirty="0"/>
          </a:p>
          <a:p>
            <a:pPr marL="68580" indent="0" algn="just">
              <a:buNone/>
            </a:pPr>
            <a:r>
              <a:rPr lang="en-US" dirty="0"/>
              <a:t>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4120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lgerian" pitchFamily="82" charset="0"/>
              </a:rPr>
              <a:t>THANK YOU &amp; REGARDS</a:t>
            </a:r>
            <a:endParaRPr lang="en-US" sz="44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656500"/>
              </p:ext>
            </p:extLst>
          </p:nvPr>
        </p:nvGraphicFramePr>
        <p:xfrm>
          <a:off x="914400" y="1784350"/>
          <a:ext cx="7772400" cy="4572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777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GROUP</a:t>
                      </a:r>
                      <a:r>
                        <a:rPr lang="en-US" u="sng" baseline="0" dirty="0" smtClean="0"/>
                        <a:t>  </a:t>
                      </a:r>
                      <a:r>
                        <a:rPr lang="en-US" sz="2400" u="sng" baseline="0" dirty="0" smtClean="0"/>
                        <a:t>3</a:t>
                      </a:r>
                      <a:endParaRPr lang="en-US" sz="2400" u="sn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125257"/>
              </p:ext>
            </p:extLst>
          </p:nvPr>
        </p:nvGraphicFramePr>
        <p:xfrm>
          <a:off x="685800" y="2590800"/>
          <a:ext cx="8153400" cy="3108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18123"/>
                <a:gridCol w="2078318"/>
                <a:gridCol w="3756959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  <a:ea typeface="BatangChe" pitchFamily="49" charset="-127"/>
                        </a:rPr>
                        <a:t>NAME</a:t>
                      </a:r>
                      <a:endParaRPr lang="en-US" dirty="0">
                        <a:latin typeface="Comic Sans MS" pitchFamily="66" charset="0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INSTITUTE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AMOLAK PRASAD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Dayalbagh Educational</a:t>
                      </a:r>
                      <a:r>
                        <a:rPr lang="en-US" baseline="0" dirty="0" smtClean="0"/>
                        <a:t> Institute, Dayalbagh ,Agra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NEHA RAMKUCHE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Samrat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Ashok Technological Institute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KRISHAN YADAV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  4</a:t>
                      </a:r>
                      <a:r>
                        <a:rPr lang="en-US" baseline="30000" dirty="0" smtClean="0">
                          <a:effectLst/>
                        </a:rPr>
                        <a:t>th</a:t>
                      </a:r>
                      <a:r>
                        <a:rPr lang="en-US" baseline="0" dirty="0" smtClean="0">
                          <a:effectLst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Ansal Institute of Technology</a:t>
                      </a: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SUMIT SINGH SANKHLA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effectLst/>
                        </a:rPr>
                        <a:t>   </a:t>
                      </a:r>
                      <a:r>
                        <a:rPr lang="en-US" dirty="0" smtClean="0">
                          <a:effectLst/>
                        </a:rPr>
                        <a:t>6</a:t>
                      </a:r>
                      <a:r>
                        <a:rPr lang="en-US" baseline="30000" dirty="0" smtClean="0">
                          <a:effectLst/>
                        </a:rPr>
                        <a:t>th</a:t>
                      </a:r>
                      <a:r>
                        <a:rPr lang="en-US" baseline="0" dirty="0" smtClean="0">
                          <a:effectLst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The ICFAI </a:t>
                      </a:r>
                      <a:r>
                        <a:rPr lang="en-US" dirty="0" smtClean="0">
                          <a:effectLst/>
                        </a:rPr>
                        <a:t>University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0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sz="4400" dirty="0" smtClean="0">
                <a:latin typeface="Algerian" pitchFamily="82" charset="0"/>
              </a:rPr>
              <a:t>QUERIES???</a:t>
            </a:r>
            <a:endParaRPr lang="en-US" sz="44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82" y="1820731"/>
            <a:ext cx="5029636" cy="44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74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hoto04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20" y="35814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Manali Trip\Rohtank\DSCN1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1" y="228600"/>
            <a:ext cx="3454399" cy="25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3200400" cy="275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dmin\Desktop\Photo33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2971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7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4477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Forte" pitchFamily="66" charset="0"/>
                <a:cs typeface="Times New Roman" pitchFamily="18" charset="0"/>
              </a:rPr>
              <a:t>            </a:t>
            </a:r>
            <a:r>
              <a:rPr lang="en-US" sz="4800" dirty="0" smtClean="0">
                <a:latin typeface="Segoe Script" pitchFamily="34" charset="0"/>
                <a:cs typeface="Times New Roman" pitchFamily="18" charset="0"/>
              </a:rPr>
              <a:t>Innovative</a:t>
            </a:r>
            <a:br>
              <a:rPr lang="en-US" sz="4800" dirty="0" smtClean="0">
                <a:latin typeface="Segoe Script" pitchFamily="34" charset="0"/>
                <a:cs typeface="Times New Roman" pitchFamily="18" charset="0"/>
              </a:rPr>
            </a:br>
            <a:r>
              <a:rPr lang="en-US" sz="4800" dirty="0" smtClean="0">
                <a:latin typeface="Segoe Script" pitchFamily="34" charset="0"/>
                <a:cs typeface="Times New Roman" pitchFamily="18" charset="0"/>
              </a:rPr>
              <a:t>   ideas</a:t>
            </a:r>
            <a:endParaRPr lang="en-US" sz="4900" dirty="0"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6400800" cy="4038600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KYC (for both banks &amp; LPG connections/re-filling) through Biometrics/AADHAAR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Lab security through biometrics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Using the ATM Machine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Filing/Processing Passport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Filling the Income tax return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24511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266700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5057775"/>
            <a:ext cx="2124075" cy="15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Admin\Documents\Photo33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095749"/>
            <a:ext cx="15716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62577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latin typeface="Segoe Script" pitchFamily="34" charset="0"/>
                <a:cs typeface="Times New Roman" pitchFamily="18" charset="0"/>
              </a:rPr>
              <a:t>OUR IDEA</a:t>
            </a:r>
            <a:r>
              <a:rPr lang="en-US" sz="3200" b="1" dirty="0" smtClean="0">
                <a:latin typeface="Segoe Script" pitchFamily="34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Segoe Script" pitchFamily="34" charset="0"/>
                <a:cs typeface="Times New Roman" pitchFamily="18" charset="0"/>
              </a:rPr>
            </a:br>
            <a:endParaRPr lang="en-IN" sz="4400" dirty="0">
              <a:latin typeface="Segoe Scrip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Filling of KYC (Know Your Customer form for banks ) through Biometrics/ AADHAR Card.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Filling of KYC is made necessary by Government of India.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will give us the accurate and authenticate information of the person.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reduces human effort and is also helpful for illiterate people.</a:t>
            </a:r>
          </a:p>
          <a:p>
            <a:pPr marL="0" indent="0">
              <a:buFont typeface="Wingdings" pitchFamily="2" charset="2"/>
              <a:buChar char="ü"/>
            </a:pPr>
            <a:endParaRPr lang="en-US" sz="3200" dirty="0" smtClean="0">
              <a:latin typeface="Forte" pitchFamily="66" charset="0"/>
              <a:cs typeface="Times New Roman" pitchFamily="18" charset="0"/>
            </a:endParaRPr>
          </a:p>
          <a:p>
            <a:pPr marL="457200" indent="-457200" algn="ctr">
              <a:buFont typeface="Wingdings" pitchFamily="2" charset="2"/>
              <a:buChar char="ü"/>
            </a:pPr>
            <a:endParaRPr lang="en-US" sz="3200" dirty="0" smtClean="0"/>
          </a:p>
          <a:p>
            <a:pPr marL="457200" indent="-457200" algn="ctr">
              <a:buFont typeface="Wingdings" pitchFamily="2" charset="2"/>
              <a:buChar char="ü"/>
            </a:pP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362200"/>
            <a:ext cx="1115008" cy="153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7947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Lucida Handwriting" pitchFamily="66" charset="0"/>
              </a:rPr>
              <a:t> </a:t>
            </a:r>
            <a:r>
              <a:rPr lang="en-US" sz="4400" dirty="0" smtClean="0">
                <a:latin typeface="Lucida Handwriting" pitchFamily="66" charset="0"/>
              </a:rPr>
              <a:t>PROBLEM </a:t>
            </a:r>
            <a:r>
              <a:rPr lang="en-US" sz="4400" dirty="0">
                <a:latin typeface="Lucida Handwriting" pitchFamily="66" charset="0"/>
              </a:rPr>
              <a:t>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924800" cy="4648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Segoe Script" pitchFamily="34" charset="0"/>
                <a:cs typeface="Times New Roman" pitchFamily="18" charset="0"/>
              </a:rPr>
              <a:t>Government </a:t>
            </a:r>
            <a:r>
              <a:rPr lang="en-US" i="1" dirty="0" smtClean="0">
                <a:latin typeface="Segoe Script" pitchFamily="34" charset="0"/>
                <a:cs typeface="Times New Roman" pitchFamily="18" charset="0"/>
              </a:rPr>
              <a:t>needs</a:t>
            </a:r>
            <a:r>
              <a:rPr lang="en-US" dirty="0" smtClean="0">
                <a:latin typeface="Segoe Script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Segoe Script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Segoe Script" pitchFamily="34" charset="0"/>
                <a:cs typeface="Times New Roman" pitchFamily="18" charset="0"/>
              </a:rPr>
              <a:t>ccurate Financial Record </a:t>
            </a:r>
            <a:r>
              <a:rPr lang="en-US" i="1" dirty="0" smtClean="0">
                <a:latin typeface="Segoe Script" pitchFamily="34" charset="0"/>
                <a:cs typeface="Times New Roman" pitchFamily="18" charset="0"/>
              </a:rPr>
              <a:t>of</a:t>
            </a:r>
            <a:r>
              <a:rPr lang="en-US" dirty="0" smtClean="0">
                <a:latin typeface="Segoe Script" pitchFamily="34" charset="0"/>
                <a:cs typeface="Times New Roman" pitchFamily="18" charset="0"/>
              </a:rPr>
              <a:t> all the Citizens of the Country </a:t>
            </a:r>
            <a:r>
              <a:rPr lang="en-US" i="1" dirty="0" smtClean="0">
                <a:latin typeface="Segoe Script" pitchFamily="34" charset="0"/>
                <a:cs typeface="Times New Roman" pitchFamily="18" charset="0"/>
              </a:rPr>
              <a:t>for the</a:t>
            </a:r>
            <a:r>
              <a:rPr lang="en-US" dirty="0" smtClean="0">
                <a:latin typeface="Segoe Script" pitchFamily="34" charset="0"/>
                <a:cs typeface="Times New Roman" pitchFamily="18" charset="0"/>
              </a:rPr>
              <a:t>:-</a:t>
            </a:r>
          </a:p>
          <a:p>
            <a:pPr marL="0" indent="0" algn="just">
              <a:buNone/>
            </a:pPr>
            <a:endParaRPr lang="en-US" dirty="0" smtClean="0">
              <a:latin typeface="Segoe Script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"/>
            </a:pPr>
            <a:r>
              <a:rPr lang="en-US" dirty="0" smtClean="0">
                <a:latin typeface="Segoe Script" pitchFamily="34" charset="0"/>
                <a:cs typeface="Times New Roman" pitchFamily="18" charset="0"/>
              </a:rPr>
              <a:t>Transparency in Tax revenues.</a:t>
            </a:r>
          </a:p>
          <a:p>
            <a:pPr algn="just">
              <a:buFont typeface="Wingdings" pitchFamily="2" charset="2"/>
              <a:buChar char=""/>
            </a:pPr>
            <a:endParaRPr lang="en-US" dirty="0" smtClean="0">
              <a:latin typeface="Segoe Script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"/>
            </a:pPr>
            <a:r>
              <a:rPr lang="en-US" dirty="0" smtClean="0">
                <a:latin typeface="Segoe Script" pitchFamily="34" charset="0"/>
                <a:cs typeface="Times New Roman" pitchFamily="18" charset="0"/>
              </a:rPr>
              <a:t>No transaction of Black Money through Banks.</a:t>
            </a:r>
          </a:p>
          <a:p>
            <a:pPr>
              <a:buFont typeface="Wingdings" pitchFamily="2" charset="2"/>
              <a:buChar char="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"/>
            </a:pPr>
            <a:r>
              <a:rPr lang="en-US" dirty="0" smtClean="0">
                <a:latin typeface="Segoe Script" pitchFamily="34" charset="0"/>
                <a:cs typeface="Times New Roman" pitchFamily="18" charset="0"/>
              </a:rPr>
              <a:t>Reduction of Corruption 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1283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685800"/>
          </a:xfrm>
        </p:spPr>
        <p:txBody>
          <a:bodyPr/>
          <a:lstStyle/>
          <a:p>
            <a:pPr algn="ctr"/>
            <a:r>
              <a:rPr lang="en-US" dirty="0" smtClean="0">
                <a:latin typeface="Segoe Script" pitchFamily="34" charset="0"/>
                <a:cs typeface="Times New Roman" pitchFamily="18" charset="0"/>
              </a:rPr>
              <a:t>Know Your Customer (KYC</a:t>
            </a:r>
            <a:r>
              <a:rPr lang="en-US" b="1" dirty="0" smtClean="0">
                <a:latin typeface="Segoe Script" pitchFamily="34" charset="0"/>
                <a:cs typeface="Times New Roman" pitchFamily="18" charset="0"/>
              </a:rPr>
              <a:t>)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Wingdings" pitchFamily="2" charset="2"/>
              <a:buChar char="Ü"/>
            </a:pPr>
            <a:r>
              <a:rPr lang="en-US" sz="2800" b="1" dirty="0" smtClean="0">
                <a:latin typeface="Calibri" pitchFamily="34" charset="0"/>
                <a:cs typeface="Times New Roman" pitchFamily="18" charset="0"/>
              </a:rPr>
              <a:t>It </a:t>
            </a: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refers </a:t>
            </a:r>
            <a:r>
              <a:rPr lang="en-US" sz="2800" dirty="0">
                <a:latin typeface="Calibri" pitchFamily="34" charset="0"/>
                <a:cs typeface="Times New Roman" pitchFamily="18" charset="0"/>
              </a:rPr>
              <a:t>to due diligence activities that financial institutions and other regulated companies must perform to ascertain relevant information from their clients for the purpose of doing business with them. </a:t>
            </a:r>
            <a:endParaRPr lang="en-US" sz="2800" dirty="0" smtClean="0">
              <a:latin typeface="Calibri" pitchFamily="34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The </a:t>
            </a:r>
            <a:r>
              <a:rPr lang="en-US" sz="2800" dirty="0">
                <a:latin typeface="Calibri" pitchFamily="34" charset="0"/>
                <a:cs typeface="Times New Roman" pitchFamily="18" charset="0"/>
              </a:rPr>
              <a:t>term is also used to refer to the bank regulation which governs these activities. </a:t>
            </a:r>
            <a:endParaRPr lang="en-US" sz="2800" dirty="0" smtClean="0">
              <a:latin typeface="Calibri" pitchFamily="34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KYC </a:t>
            </a:r>
            <a:r>
              <a:rPr lang="en-US" sz="2800" dirty="0">
                <a:latin typeface="Calibri" pitchFamily="34" charset="0"/>
                <a:cs typeface="Times New Roman" pitchFamily="18" charset="0"/>
              </a:rPr>
              <a:t>processes are also employed by companies of all sizes for the purpose of ensuring their proposed agents', consultants' or distributors' anti-bribery compliance. Banks, insurers and export credit agencies are increasingly demanding that customers provide detailed anti-corruption due diligence information, to verify their probity and integrity</a:t>
            </a: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21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Copperplate Gothic Bold" pitchFamily="34" charset="0"/>
                <a:ea typeface="DotumChe" pitchFamily="49" charset="-127"/>
                <a:cs typeface="Times New Roman" pitchFamily="18" charset="0"/>
              </a:rPr>
              <a:t>Benefits &amp; </a:t>
            </a:r>
            <a:r>
              <a:rPr lang="en-US" sz="4400" dirty="0">
                <a:latin typeface="Copperplate Gothic Bold" pitchFamily="34" charset="0"/>
                <a:ea typeface="DotumChe" pitchFamily="49" charset="-127"/>
                <a:cs typeface="Times New Roman" pitchFamily="18" charset="0"/>
              </a:rPr>
              <a:t>U</a:t>
            </a:r>
            <a:r>
              <a:rPr lang="en-US" sz="4400" dirty="0" smtClean="0">
                <a:latin typeface="Copperplate Gothic Bold" pitchFamily="34" charset="0"/>
                <a:ea typeface="DotumChe" pitchFamily="49" charset="-127"/>
                <a:cs typeface="Times New Roman" pitchFamily="18" charset="0"/>
              </a:rPr>
              <a:t>ses</a:t>
            </a:r>
            <a:endParaRPr lang="en-US" sz="4400" dirty="0">
              <a:latin typeface="Copperplate Gothic Bold" pitchFamily="34" charset="0"/>
              <a:ea typeface="DotumChe" pitchFamily="49" charset="-127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Accurate financial records,</a:t>
            </a:r>
            <a:endParaRPr lang="en-US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For </a:t>
            </a:r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anti-corruption </a:t>
            </a:r>
            <a:r>
              <a:rPr lang="en-US" sz="3200" dirty="0">
                <a:latin typeface="Calibri" pitchFamily="34" charset="0"/>
                <a:cs typeface="Times New Roman" pitchFamily="18" charset="0"/>
              </a:rPr>
              <a:t>due diligence </a:t>
            </a:r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information,</a:t>
            </a: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In </a:t>
            </a:r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preventing identity theft,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In preventing financial fraud,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In preventing money laundering,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In preventing terrorist financing,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In anti-bribery compliance etc.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</a:endParaRPr>
          </a:p>
          <a:p>
            <a:pPr marL="0" indent="0">
              <a:buFont typeface="Wingdings" pitchFamily="2" charset="2"/>
              <a:buChar char="Ø"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3640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323528" y="0"/>
            <a:ext cx="2736304" cy="4019039"/>
            <a:chOff x="323528" y="40035"/>
            <a:chExt cx="2736304" cy="401903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Rectangle 28"/>
            <p:cNvSpPr/>
            <p:nvPr/>
          </p:nvSpPr>
          <p:spPr>
            <a:xfrm>
              <a:off x="323528" y="692696"/>
              <a:ext cx="2736304" cy="2736304"/>
            </a:xfrm>
            <a:prstGeom prst="rect">
              <a:avLst/>
            </a:prstGeom>
            <a:solidFill>
              <a:srgbClr val="0F6FC6">
                <a:alpha val="32941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122" name="Picture 2" descr="C:\Users\Rishabh\Desktop\ssk\thinking-hat-whit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40035"/>
              <a:ext cx="1333501" cy="122872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51" name="TextBox 50"/>
            <p:cNvSpPr txBox="1"/>
            <p:nvPr/>
          </p:nvSpPr>
          <p:spPr>
            <a:xfrm>
              <a:off x="323528" y="1196752"/>
              <a:ext cx="2736304" cy="286232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endParaRPr lang="en-IN" dirty="0" smtClean="0"/>
            </a:p>
            <a:p>
              <a:pPr>
                <a:buFont typeface="Wingdings" pitchFamily="2" charset="2"/>
                <a:buChar char="§"/>
              </a:pPr>
              <a:r>
                <a:rPr lang="en-IN" sz="1600" dirty="0" smtClean="0"/>
                <a:t> </a:t>
              </a:r>
              <a:r>
                <a:rPr lang="en-US" sz="1600" dirty="0"/>
                <a:t>1) It is difficult to change the mentality of the people in order to sustain transparent system.</a:t>
              </a:r>
            </a:p>
            <a:p>
              <a:pPr>
                <a:buFont typeface="Wingdings" pitchFamily="2" charset="2"/>
                <a:buChar char="§"/>
              </a:pPr>
              <a:endParaRPr lang="en-US" sz="1600" dirty="0"/>
            </a:p>
            <a:p>
              <a:pPr>
                <a:buFont typeface="Wingdings" pitchFamily="2" charset="2"/>
                <a:buChar char="§"/>
              </a:pPr>
              <a:r>
                <a:rPr lang="en-US" sz="1600" dirty="0"/>
                <a:t>2) Most of the banks do not want KYC to be filled by their customer in order to their benefit.</a:t>
              </a:r>
            </a:p>
            <a:p>
              <a:pPr>
                <a:buFont typeface="Wingdings" pitchFamily="2" charset="2"/>
                <a:buChar char="§"/>
              </a:pPr>
              <a:endParaRPr lang="en-IN" dirty="0" smtClean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203848" y="0"/>
            <a:ext cx="2736304" cy="3429000"/>
            <a:chOff x="3203848" y="0"/>
            <a:chExt cx="2736304" cy="3429000"/>
          </a:xfrm>
        </p:grpSpPr>
        <p:sp>
          <p:nvSpPr>
            <p:cNvPr id="32" name="Rectangle 31"/>
            <p:cNvSpPr/>
            <p:nvPr/>
          </p:nvSpPr>
          <p:spPr>
            <a:xfrm>
              <a:off x="3203848" y="692696"/>
              <a:ext cx="2736304" cy="2736304"/>
            </a:xfrm>
            <a:prstGeom prst="rect">
              <a:avLst/>
            </a:prstGeom>
            <a:solidFill>
              <a:srgbClr val="0F6FC6">
                <a:alpha val="32941"/>
              </a:srgb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123" name="Picture 3" descr="C:\Users\Rishabh\Desktop\ssk\thinking-hat-gre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928" y="0"/>
              <a:ext cx="1333500" cy="122872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52" name="TextBox 51"/>
            <p:cNvSpPr txBox="1"/>
            <p:nvPr/>
          </p:nvSpPr>
          <p:spPr>
            <a:xfrm>
              <a:off x="3203848" y="1187460"/>
              <a:ext cx="2736304" cy="190821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endParaRPr lang="en-IN" dirty="0" smtClean="0"/>
            </a:p>
            <a:p>
              <a:pPr>
                <a:buFont typeface="Wingdings" pitchFamily="2" charset="2"/>
                <a:buChar char="§"/>
              </a:pPr>
              <a:r>
                <a:rPr lang="en-IN" dirty="0" smtClean="0"/>
                <a:t> </a:t>
              </a:r>
              <a:r>
                <a:rPr lang="en-US" sz="1600" dirty="0"/>
                <a:t>The bank transactions would be transparent so that we know about all the money transactions. Acts of corruption can be reduced through this</a:t>
              </a:r>
              <a:r>
                <a:rPr lang="en-US" dirty="0"/>
                <a:t>.</a:t>
              </a:r>
              <a:endParaRPr lang="en-IN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84168" y="0"/>
            <a:ext cx="2736304" cy="3433589"/>
            <a:chOff x="6084168" y="0"/>
            <a:chExt cx="2736304" cy="343358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6084168" y="697285"/>
              <a:ext cx="2736304" cy="2736304"/>
            </a:xfrm>
            <a:prstGeom prst="rect">
              <a:avLst/>
            </a:prstGeom>
            <a:solidFill>
              <a:srgbClr val="0F6FC6">
                <a:alpha val="32941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124" name="Picture 4" descr="C:\Users\Rishabh\Desktop\ssk\thinking-hat-yello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0"/>
              <a:ext cx="1333501" cy="122872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53" name="TextBox 52"/>
            <p:cNvSpPr txBox="1"/>
            <p:nvPr/>
          </p:nvSpPr>
          <p:spPr>
            <a:xfrm>
              <a:off x="6084168" y="1196752"/>
              <a:ext cx="2736304" cy="187743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endParaRPr lang="en-IN" dirty="0" smtClean="0"/>
            </a:p>
            <a:p>
              <a:pPr>
                <a:buFont typeface="Wingdings" pitchFamily="2" charset="2"/>
                <a:buChar char="§"/>
              </a:pPr>
              <a:r>
                <a:rPr lang="en-IN" dirty="0" smtClean="0"/>
                <a:t> </a:t>
              </a:r>
              <a:r>
                <a:rPr lang="en-US" sz="1600" dirty="0"/>
                <a:t>1)Quicker, efficient and reliable process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600" dirty="0"/>
                <a:t>2)Reduction in human error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600" dirty="0"/>
                <a:t>3)Even illiterate people can also fill their KYC due to this simple process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835696" y="3501008"/>
            <a:ext cx="2736304" cy="3379787"/>
            <a:chOff x="1835696" y="3501008"/>
            <a:chExt cx="2736304" cy="337978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6" name="Rectangle 35"/>
            <p:cNvSpPr/>
            <p:nvPr/>
          </p:nvSpPr>
          <p:spPr>
            <a:xfrm>
              <a:off x="1835696" y="4144491"/>
              <a:ext cx="2736304" cy="2736304"/>
            </a:xfrm>
            <a:prstGeom prst="rect">
              <a:avLst/>
            </a:prstGeom>
            <a:solidFill>
              <a:srgbClr val="0F6FC6">
                <a:alpha val="32941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5125" name="Picture 5" descr="C:\Users\Rishabh\Desktop\ssk\thinking-hat-blac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5776" y="3501008"/>
              <a:ext cx="1333500" cy="122872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54" name="TextBox 53"/>
            <p:cNvSpPr txBox="1"/>
            <p:nvPr/>
          </p:nvSpPr>
          <p:spPr>
            <a:xfrm>
              <a:off x="1835696" y="4725144"/>
              <a:ext cx="2736304" cy="209288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IN" dirty="0" smtClean="0"/>
                <a:t> </a:t>
              </a:r>
              <a:r>
                <a:rPr lang="en-US" dirty="0"/>
                <a:t>1</a:t>
              </a:r>
              <a:r>
                <a:rPr lang="en-US" sz="1600" dirty="0"/>
                <a:t>) Politicians would try to stop this thing from implementation as it would curb their mal-practices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600" dirty="0"/>
                <a:t>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600" dirty="0"/>
                <a:t>2) We cannot overcome this problem in the case of SWISS BANK (HSBC).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16016" y="3501008"/>
            <a:ext cx="2736304" cy="3384376"/>
            <a:chOff x="4716016" y="3501008"/>
            <a:chExt cx="2736304" cy="338437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5" name="Rectangle 44"/>
            <p:cNvSpPr/>
            <p:nvPr/>
          </p:nvSpPr>
          <p:spPr>
            <a:xfrm>
              <a:off x="4716016" y="4149080"/>
              <a:ext cx="2736304" cy="2736304"/>
            </a:xfrm>
            <a:prstGeom prst="rect">
              <a:avLst/>
            </a:prstGeom>
            <a:solidFill>
              <a:srgbClr val="0F6FC6">
                <a:alpha val="32941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126" name="Picture 6" descr="C:\Users\Rishabh\Desktop\ssk\thinking-hat-re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4088" y="3501008"/>
              <a:ext cx="1333500" cy="122872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55" name="TextBox 54"/>
            <p:cNvSpPr txBox="1"/>
            <p:nvPr/>
          </p:nvSpPr>
          <p:spPr>
            <a:xfrm>
              <a:off x="4716016" y="4725144"/>
              <a:ext cx="2736304" cy="163121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endParaRPr lang="en-IN" dirty="0" smtClean="0"/>
            </a:p>
            <a:p>
              <a:pPr>
                <a:buFont typeface="Wingdings" pitchFamily="2" charset="2"/>
                <a:buChar char="§"/>
              </a:pPr>
              <a:r>
                <a:rPr lang="en-IN" sz="1600" dirty="0" smtClean="0"/>
                <a:t>  </a:t>
              </a:r>
              <a:r>
                <a:rPr lang="en-US" sz="1600" dirty="0"/>
                <a:t>People are disappointed, sad, angry with the response of the government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600" dirty="0"/>
                <a:t>and their style of working.</a:t>
              </a:r>
            </a:p>
            <a:p>
              <a:endParaRPr lang="en-IN" dirty="0"/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-2458013" y="1844824"/>
            <a:ext cx="23762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-2105687" y="1156717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324528" y="1844824"/>
            <a:ext cx="19442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684568" y="1700808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8105">
            <a:off x="537121" y="5771584"/>
            <a:ext cx="12985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626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04800"/>
            <a:ext cx="9220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339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799</TotalTime>
  <Words>682</Words>
  <Application>Microsoft Office PowerPoint</Application>
  <PresentationFormat>On-screen Show (4:3)</PresentationFormat>
  <Paragraphs>107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Group 3  Course on Creativity and Innovation  NCAT 2013</vt:lpstr>
      <vt:lpstr>PowerPoint Presentation</vt:lpstr>
      <vt:lpstr>            Innovative    ideas</vt:lpstr>
      <vt:lpstr>OUR IDEA </vt:lpstr>
      <vt:lpstr> PROBLEM STATEMENT</vt:lpstr>
      <vt:lpstr>Know Your Customer (KYC)</vt:lpstr>
      <vt:lpstr>Benefits &amp; Uses</vt:lpstr>
      <vt:lpstr>PowerPoint Presentation</vt:lpstr>
      <vt:lpstr>PowerPoint Presentation</vt:lpstr>
      <vt:lpstr>    About Product</vt:lpstr>
      <vt:lpstr>Technical Requirement</vt:lpstr>
      <vt:lpstr>       EQUIPMENT                   </vt:lpstr>
      <vt:lpstr>  FUTURE PROSPECTS</vt:lpstr>
      <vt:lpstr>PowerPoint Presentation</vt:lpstr>
      <vt:lpstr>THANK YOU &amp; REGARDS</vt:lpstr>
      <vt:lpstr>         QUERIES???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59</cp:revision>
  <dcterms:created xsi:type="dcterms:W3CDTF">2013-07-04T10:13:25Z</dcterms:created>
  <dcterms:modified xsi:type="dcterms:W3CDTF">2013-07-06T03:34:42Z</dcterms:modified>
</cp:coreProperties>
</file>