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2"/>
  </p:notesMasterIdLst>
  <p:sldIdLst>
    <p:sldId id="273" r:id="rId3"/>
    <p:sldId id="300" r:id="rId4"/>
    <p:sldId id="274" r:id="rId5"/>
    <p:sldId id="275" r:id="rId6"/>
    <p:sldId id="298" r:id="rId7"/>
    <p:sldId id="302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8" r:id="rId19"/>
    <p:sldId id="301" r:id="rId20"/>
    <p:sldId id="292" r:id="rId21"/>
    <p:sldId id="293" r:id="rId22"/>
    <p:sldId id="294" r:id="rId23"/>
    <p:sldId id="295" r:id="rId24"/>
    <p:sldId id="296" r:id="rId25"/>
    <p:sldId id="286" r:id="rId26"/>
    <p:sldId id="287" r:id="rId27"/>
    <p:sldId id="289" r:id="rId28"/>
    <p:sldId id="290" r:id="rId29"/>
    <p:sldId id="291" r:id="rId30"/>
    <p:sldId id="303" r:id="rId31"/>
  </p:sldIdLst>
  <p:sldSz cx="9144000" cy="6858000" type="screen4x3"/>
  <p:notesSz cx="7086600" cy="94297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136" autoAdjust="0"/>
    <p:restoredTop sz="94581" autoAdjust="0"/>
  </p:normalViewPr>
  <p:slideViewPr>
    <p:cSldViewPr>
      <p:cViewPr varScale="1">
        <p:scale>
          <a:sx n="78" d="100"/>
          <a:sy n="78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3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788" y="0"/>
            <a:ext cx="307022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8025"/>
            <a:ext cx="4714875" cy="3535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79925"/>
            <a:ext cx="5670550" cy="424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6675"/>
            <a:ext cx="307022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956675"/>
            <a:ext cx="307022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63B778-C739-4FDC-BD82-05522BA38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N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A09BF7-CD55-40C2-9CAF-AF6CD0FB9BCE}" type="slidenum">
              <a:rPr lang="en-IN" smtClean="0"/>
              <a:pPr/>
              <a:t>28</a:t>
            </a:fld>
            <a:endParaRPr lang="en-I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F654C-F77A-4C29-872B-E48CA3E31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5ED41-629D-4FAE-895E-4737F51BD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40A4D-AEA0-4D44-80AB-9206FE416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29C4F-6EDC-4AF2-8B76-2E7DB4C1E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53C2-48FF-4168-B9D4-7E4A1D854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47F74-52B8-4A97-B272-09B72D021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B6350-23A7-4A9D-B5B0-2F832FD92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78B59-2FC5-4935-B260-8508AEB67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7D667-E621-43F9-A2D7-4B900333C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423A6-FC13-429D-9502-CE5A2F928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00E17-8B89-4562-BE07-D58C6BFD7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84170-C14E-492B-B831-60E691A6A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212AF-D959-47B6-B8FE-EEBBEBD10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AE3F-1C06-4CBF-8844-4899958F4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4967F-6A52-4D19-BE8F-0BDFCE093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9F5EA-40EA-407A-B2FB-A9CAD1B9D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BEA83-A8D5-42B2-9613-EAC8FB40F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37D4B-1682-4934-B129-7DB419D26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6CE97-99B5-47ED-8395-8DF0D93C8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C5346-80F8-40F2-B17D-12FC99D92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F8F8A-A340-4716-BCC8-154C6D2AA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8C437-EF9D-4701-80A7-1BE4A7617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8EF40F72-22E5-4FD6-8BF4-FAEB0205B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3D9FD98-5E82-4D5E-835C-390A368D3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2" r:id="rId2"/>
    <p:sldLayoutId id="2147483721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22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idoncall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5805488"/>
          </a:xfrm>
        </p:spPr>
        <p:txBody>
          <a:bodyPr/>
          <a:lstStyle/>
          <a:p>
            <a:r>
              <a:rPr lang="en-US" sz="6600" b="1" smtClean="0">
                <a:solidFill>
                  <a:schemeClr val="bg1"/>
                </a:solidFill>
                <a:latin typeface="Algerian" pitchFamily="82" charset="0"/>
              </a:rPr>
              <a:t>MADHYAM</a:t>
            </a:r>
            <a:r>
              <a:rPr lang="en-US" sz="6600" smtClean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6600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mtClean="0">
                <a:solidFill>
                  <a:schemeClr val="bg1"/>
                </a:solidFill>
                <a:latin typeface="Algerian" pitchFamily="82" charset="0"/>
              </a:rPr>
              <a:t>A MEDIUM TO CONNECT</a:t>
            </a:r>
            <a:br>
              <a:rPr lang="en-US" smtClean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mtClean="0">
                <a:solidFill>
                  <a:schemeClr val="bg1"/>
                </a:solidFill>
                <a:latin typeface="Algerian" pitchFamily="82" charset="0"/>
              </a:rPr>
              <a:t> </a:t>
            </a:r>
            <a:endParaRPr lang="en-IN" smtClean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>
                <a:solidFill>
                  <a:srgbClr val="00FF00"/>
                </a:solidFill>
              </a:rPr>
              <a:t>Green Hat</a:t>
            </a:r>
            <a:endParaRPr lang="en-IN" b="1" u="sng" smtClean="0">
              <a:solidFill>
                <a:srgbClr val="00FF00"/>
              </a:solidFill>
            </a:endParaRPr>
          </a:p>
        </p:txBody>
      </p:sp>
      <p:sp>
        <p:nvSpPr>
          <p:cNvPr id="1536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Changing maid </a:t>
            </a:r>
          </a:p>
          <a:p>
            <a:r>
              <a:rPr lang="en-US" smtClean="0">
                <a:solidFill>
                  <a:schemeClr val="bg1"/>
                </a:solidFill>
              </a:rPr>
              <a:t>Collect information about maid(Background check)</a:t>
            </a:r>
          </a:p>
          <a:p>
            <a:r>
              <a:rPr lang="en-US" smtClean="0">
                <a:solidFill>
                  <a:schemeClr val="bg1"/>
                </a:solidFill>
              </a:rPr>
              <a:t> Scolding the maid for proper working</a:t>
            </a:r>
          </a:p>
          <a:p>
            <a:r>
              <a:rPr lang="en-US" smtClean="0">
                <a:solidFill>
                  <a:schemeClr val="bg1"/>
                </a:solidFill>
              </a:rPr>
              <a:t>Regular communication </a:t>
            </a:r>
          </a:p>
          <a:p>
            <a:r>
              <a:rPr lang="en-US" b="1" smtClean="0">
                <a:solidFill>
                  <a:schemeClr val="bg1"/>
                </a:solidFill>
              </a:rPr>
              <a:t>Organized maid service</a:t>
            </a:r>
          </a:p>
          <a:p>
            <a:pPr>
              <a:buFontTx/>
              <a:buNone/>
            </a:pPr>
            <a:endParaRPr lang="en-IN" smtClean="0">
              <a:solidFill>
                <a:schemeClr val="bg1"/>
              </a:solidFill>
            </a:endParaRPr>
          </a:p>
        </p:txBody>
      </p:sp>
      <p:pic>
        <p:nvPicPr>
          <p:cNvPr id="15364" name="Picture 2" descr="C:\Program Files (x86)\Microsoft Office\MEDIA\CAGCAT10\j033607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113"/>
            <a:ext cx="1476375" cy="1495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>
                <a:solidFill>
                  <a:srgbClr val="FF0000"/>
                </a:solidFill>
              </a:rPr>
              <a:t>Red Hat</a:t>
            </a:r>
            <a:endParaRPr lang="en-IN" b="1" u="sng" smtClean="0">
              <a:solidFill>
                <a:srgbClr val="FF0000"/>
              </a:solidFill>
            </a:endParaRPr>
          </a:p>
        </p:txBody>
      </p:sp>
      <p:sp>
        <p:nvSpPr>
          <p:cNvPr id="1638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Maid loses job</a:t>
            </a:r>
          </a:p>
          <a:p>
            <a:r>
              <a:rPr lang="en-US" smtClean="0">
                <a:solidFill>
                  <a:schemeClr val="bg1"/>
                </a:solidFill>
              </a:rPr>
              <a:t>Maid morale is down </a:t>
            </a:r>
          </a:p>
          <a:p>
            <a:r>
              <a:rPr lang="en-US" smtClean="0">
                <a:solidFill>
                  <a:schemeClr val="bg1"/>
                </a:solidFill>
              </a:rPr>
              <a:t>One cannot force anyone to do the work (in human).</a:t>
            </a:r>
          </a:p>
          <a:p>
            <a:r>
              <a:rPr lang="en-US" smtClean="0">
                <a:solidFill>
                  <a:schemeClr val="bg1"/>
                </a:solidFill>
              </a:rPr>
              <a:t>Maid may be frustrated (that he/she is being doubted=(ego hurt))</a:t>
            </a:r>
          </a:p>
          <a:p>
            <a:endParaRPr lang="en-US" smtClean="0">
              <a:solidFill>
                <a:schemeClr val="bg1"/>
              </a:solidFill>
            </a:endParaRPr>
          </a:p>
          <a:p>
            <a:endParaRPr lang="en-IN" smtClean="0">
              <a:solidFill>
                <a:schemeClr val="bg1"/>
              </a:solidFill>
            </a:endParaRPr>
          </a:p>
        </p:txBody>
      </p:sp>
      <p:pic>
        <p:nvPicPr>
          <p:cNvPr id="16388" name="Picture 2" descr="C:\Program Files (x86)\Microsoft Office\MEDIA\CAGCAT10\j033607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63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000125"/>
          </a:xfrm>
        </p:spPr>
        <p:txBody>
          <a:bodyPr/>
          <a:lstStyle/>
          <a:p>
            <a:r>
              <a:rPr lang="en-US" b="1" u="sng" smtClean="0">
                <a:solidFill>
                  <a:srgbClr val="FFFF00"/>
                </a:solidFill>
              </a:rPr>
              <a:t>Yellow Hat</a:t>
            </a:r>
            <a:endParaRPr lang="en-IN" b="1" u="sng" smtClean="0">
              <a:solidFill>
                <a:srgbClr val="FFFF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sz="2800" smtClean="0">
                <a:solidFill>
                  <a:schemeClr val="bg1"/>
                </a:solidFill>
              </a:rPr>
              <a:t>Customer gets a better maid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Maid gets better work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Customer feel secure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Maid does better work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Better understanding.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 Regularity , punctuality , security ,good quality work  (for customer)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Job security , paid leaves , better and fixed salary , better working conditions (for maids )</a:t>
            </a:r>
          </a:p>
          <a:p>
            <a:endParaRPr lang="en-US" sz="2800" smtClean="0">
              <a:solidFill>
                <a:schemeClr val="bg1"/>
              </a:solidFill>
            </a:endParaRPr>
          </a:p>
          <a:p>
            <a:endParaRPr lang="en-IN" sz="2800" smtClean="0">
              <a:solidFill>
                <a:schemeClr val="bg1"/>
              </a:solidFill>
            </a:endParaRPr>
          </a:p>
        </p:txBody>
      </p:sp>
      <p:pic>
        <p:nvPicPr>
          <p:cNvPr id="17412" name="Picture 2" descr="C:\Program Files (x86)\Microsoft Office\MEDIA\CAGCAT10\j033607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1476375" cy="1495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>
                <a:solidFill>
                  <a:schemeClr val="tx1"/>
                </a:solidFill>
              </a:rPr>
              <a:t>BLACK HAT</a:t>
            </a:r>
            <a:endParaRPr lang="en-IN" b="1" u="sng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No guarantee of getting maid / better maid</a:t>
            </a: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New maid demands more salary</a:t>
            </a: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Safety issues</a:t>
            </a: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Maid turns rebellious (may complain to police)</a:t>
            </a: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Maid doesn’t respond</a:t>
            </a: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Customer does not want to pay more</a:t>
            </a: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Customer doesn’t like new maid</a:t>
            </a: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100% security cannot be assured</a:t>
            </a:r>
          </a:p>
          <a:p>
            <a:pPr>
              <a:defRPr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18436" name="Picture 2" descr="C:\Program Files (x86)\Microsoft Office\MEDIA\CAGCAT10\j033607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63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4419600" cy="1143000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BLUE HAT</a:t>
            </a:r>
            <a:endParaRPr lang="en-IN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algn="ctr"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Looking at all the solutions , having an </a:t>
            </a:r>
            <a:r>
              <a:rPr lang="en-US" b="1" smtClean="0">
                <a:solidFill>
                  <a:schemeClr val="bg1"/>
                </a:solidFill>
              </a:rPr>
              <a:t>Organized Maid Service </a:t>
            </a:r>
            <a:r>
              <a:rPr lang="en-US" smtClean="0">
                <a:solidFill>
                  <a:schemeClr val="bg1"/>
                </a:solidFill>
              </a:rPr>
              <a:t>will be beneficial for both customer and maid</a:t>
            </a:r>
            <a:endParaRPr lang="en-IN" smtClean="0">
              <a:solidFill>
                <a:schemeClr val="bg1"/>
              </a:solidFill>
            </a:endParaRPr>
          </a:p>
        </p:txBody>
      </p:sp>
      <p:pic>
        <p:nvPicPr>
          <p:cNvPr id="19460" name="Picture 2" descr="C:\Program Files (x86)\Microsoft Office\MEDIA\CAGCAT10\j033607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63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848600" cy="1143000"/>
          </a:xfrm>
        </p:spPr>
        <p:txBody>
          <a:bodyPr/>
          <a:lstStyle/>
          <a:p>
            <a:r>
              <a:rPr lang="en-US" b="1" smtClean="0">
                <a:solidFill>
                  <a:schemeClr val="bg1"/>
                </a:solidFill>
              </a:rPr>
              <a:t>Why to select this idea ?</a:t>
            </a:r>
            <a:endParaRPr lang="en-IN" b="1" smtClean="0">
              <a:solidFill>
                <a:schemeClr val="bg1"/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1" u="sng" smtClean="0">
                <a:solidFill>
                  <a:schemeClr val="bg1"/>
                </a:solidFill>
              </a:rPr>
              <a:t>IMPACT</a:t>
            </a:r>
            <a:r>
              <a:rPr lang="en-US" smtClean="0">
                <a:solidFill>
                  <a:schemeClr val="bg1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 Customer happy as service is regular and reliable</a:t>
            </a:r>
          </a:p>
          <a:p>
            <a:pPr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Maids are happy as they get a good fixed salary, paid leave &amp; better working condition.</a:t>
            </a:r>
          </a:p>
          <a:p>
            <a:pPr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bg1"/>
                </a:solidFill>
              </a:rPr>
              <a:t>Why to select this idea ?</a:t>
            </a:r>
            <a:endParaRPr lang="en-IN" b="1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13337"/>
          </a:xfrm>
        </p:spPr>
        <p:txBody>
          <a:bodyPr>
            <a:normAutofit fontScale="55000" lnSpcReduction="20000"/>
          </a:bodyPr>
          <a:lstStyle/>
          <a:p>
            <a:pPr>
              <a:buFontTx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  <a:p>
            <a:pPr algn="ctr">
              <a:buFontTx/>
              <a:buNone/>
              <a:defRPr/>
            </a:pPr>
            <a:r>
              <a:rPr lang="en-US" b="1" u="sng" dirty="0" smtClean="0">
                <a:solidFill>
                  <a:schemeClr val="bg1"/>
                </a:solidFill>
              </a:rPr>
              <a:t>MARKET</a:t>
            </a:r>
          </a:p>
          <a:p>
            <a:pPr algn="ctr">
              <a:buFontTx/>
              <a:buNone/>
              <a:defRPr/>
            </a:pPr>
            <a:endParaRPr lang="en-US" sz="1300" b="1" u="sng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Almost every house need a house maid.</a:t>
            </a: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Working people are main market as they have to go for work time and want their maids to come on time and regularly which is provided by our organization. </a:t>
            </a: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Every Customer faces problem such</a:t>
            </a:r>
          </a:p>
          <a:p>
            <a:pPr lvl="1">
              <a:defRPr/>
            </a:pPr>
            <a:r>
              <a:rPr lang="en-US" dirty="0" smtClean="0">
                <a:solidFill>
                  <a:schemeClr val="bg1"/>
                </a:solidFill>
              </a:rPr>
              <a:t>irregularity, lack of punctuality, uncalled leave , security etc.</a:t>
            </a:r>
          </a:p>
          <a:p>
            <a:pPr lvl="1">
              <a:buFontTx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Tx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                            </a:t>
            </a:r>
          </a:p>
          <a:p>
            <a:pPr algn="ctr">
              <a:buFontTx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          </a:t>
            </a:r>
            <a:r>
              <a:rPr lang="en-US" b="1" u="sng" dirty="0" smtClean="0">
                <a:solidFill>
                  <a:schemeClr val="bg1"/>
                </a:solidFill>
              </a:rPr>
              <a:t>COMPETITION</a:t>
            </a:r>
          </a:p>
          <a:p>
            <a:pPr>
              <a:buFontTx/>
              <a:buNone/>
              <a:defRPr/>
            </a:pPr>
            <a:endParaRPr lang="en-US" sz="1600" b="1" u="sng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Competition exists as something similar to this (not exactly) exists in </a:t>
            </a:r>
            <a:r>
              <a:rPr lang="en-US" dirty="0" err="1" smtClean="0">
                <a:solidFill>
                  <a:schemeClr val="bg1"/>
                </a:solidFill>
              </a:rPr>
              <a:t>pune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ahemdabad</a:t>
            </a:r>
            <a:r>
              <a:rPr lang="en-US" dirty="0" smtClean="0">
                <a:solidFill>
                  <a:schemeClr val="bg1"/>
                </a:solidFill>
              </a:rPr>
              <a:t> but not in big scale.</a:t>
            </a: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 The market being unorganized, we can have a first mover advantage .</a:t>
            </a:r>
          </a:p>
          <a:p>
            <a:pPr>
              <a:buFontTx/>
              <a:buNone/>
              <a:defRPr/>
            </a:pPr>
            <a:endParaRPr lang="en-US" dirty="0">
              <a:solidFill>
                <a:schemeClr val="bg1"/>
              </a:solidFill>
            </a:endParaRPr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                         </a:t>
            </a:r>
          </a:p>
          <a:p>
            <a:pPr>
              <a:buFontTx/>
              <a:buNone/>
              <a:defRPr/>
            </a:pP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411413" y="3789363"/>
            <a:ext cx="647700" cy="576262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8" name="Rounded Rectangle 7"/>
          <p:cNvSpPr/>
          <p:nvPr/>
        </p:nvSpPr>
        <p:spPr>
          <a:xfrm>
            <a:off x="2411413" y="1125538"/>
            <a:ext cx="647700" cy="574675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9" name="Rounded Rectangle 8"/>
          <p:cNvSpPr/>
          <p:nvPr/>
        </p:nvSpPr>
        <p:spPr>
          <a:xfrm>
            <a:off x="3492500" y="3789363"/>
            <a:ext cx="647700" cy="576262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0" name="Rounded Rectangle 9"/>
          <p:cNvSpPr/>
          <p:nvPr/>
        </p:nvSpPr>
        <p:spPr>
          <a:xfrm>
            <a:off x="3492500" y="1125538"/>
            <a:ext cx="647700" cy="574675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1" name="Rounded Rectangle 10"/>
          <p:cNvSpPr/>
          <p:nvPr/>
        </p:nvSpPr>
        <p:spPr>
          <a:xfrm>
            <a:off x="4500563" y="3789363"/>
            <a:ext cx="647700" cy="576262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2" name="Rounded Rectangle 11"/>
          <p:cNvSpPr/>
          <p:nvPr/>
        </p:nvSpPr>
        <p:spPr>
          <a:xfrm>
            <a:off x="4500563" y="1125538"/>
            <a:ext cx="647700" cy="574675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3" name="Rounded Rectangle 12"/>
          <p:cNvSpPr/>
          <p:nvPr/>
        </p:nvSpPr>
        <p:spPr>
          <a:xfrm>
            <a:off x="5508625" y="3789363"/>
            <a:ext cx="647700" cy="576262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4" name="Rounded Rectangle 13"/>
          <p:cNvSpPr/>
          <p:nvPr/>
        </p:nvSpPr>
        <p:spPr>
          <a:xfrm>
            <a:off x="6516688" y="3789363"/>
            <a:ext cx="647700" cy="576262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5" name="Rounded Rectangle 14"/>
          <p:cNvSpPr/>
          <p:nvPr/>
        </p:nvSpPr>
        <p:spPr>
          <a:xfrm>
            <a:off x="7451725" y="3789363"/>
            <a:ext cx="649288" cy="576262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6" name="Rounded Rectangle 15"/>
          <p:cNvSpPr/>
          <p:nvPr/>
        </p:nvSpPr>
        <p:spPr>
          <a:xfrm>
            <a:off x="5508625" y="1125538"/>
            <a:ext cx="647700" cy="574675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7" name="Rounded Rectangle 16"/>
          <p:cNvSpPr/>
          <p:nvPr/>
        </p:nvSpPr>
        <p:spPr>
          <a:xfrm>
            <a:off x="6516688" y="1125538"/>
            <a:ext cx="647700" cy="574675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8" name="Rounded Rectangle 17"/>
          <p:cNvSpPr/>
          <p:nvPr/>
        </p:nvSpPr>
        <p:spPr>
          <a:xfrm>
            <a:off x="7451725" y="1125538"/>
            <a:ext cx="649288" cy="574675"/>
          </a:xfrm>
          <a:prstGeom prst="roundRect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25" name="Oval 24"/>
          <p:cNvSpPr/>
          <p:nvPr/>
        </p:nvSpPr>
        <p:spPr>
          <a:xfrm>
            <a:off x="7451725" y="2492375"/>
            <a:ext cx="649288" cy="6492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7596188" y="2565400"/>
            <a:ext cx="360362" cy="461963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B</a:t>
            </a:r>
            <a:endParaRPr lang="en-IN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6011863" y="5589588"/>
            <a:ext cx="647700" cy="6477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6156325" y="5703888"/>
            <a:ext cx="360363" cy="461962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B</a:t>
            </a:r>
            <a:endParaRPr lang="en-IN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516688" y="2492375"/>
            <a:ext cx="647700" cy="6492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 dirty="0"/>
          </a:p>
        </p:txBody>
      </p:sp>
      <p:sp>
        <p:nvSpPr>
          <p:cNvPr id="37" name="Oval 36"/>
          <p:cNvSpPr/>
          <p:nvPr/>
        </p:nvSpPr>
        <p:spPr>
          <a:xfrm>
            <a:off x="5508625" y="2492375"/>
            <a:ext cx="647700" cy="6492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 dirty="0"/>
          </a:p>
        </p:txBody>
      </p:sp>
      <p:sp>
        <p:nvSpPr>
          <p:cNvPr id="38" name="TextBox 37"/>
          <p:cNvSpPr txBox="1"/>
          <p:nvPr/>
        </p:nvSpPr>
        <p:spPr>
          <a:xfrm>
            <a:off x="6659563" y="2606675"/>
            <a:ext cx="360362" cy="461963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B</a:t>
            </a:r>
            <a:endParaRPr lang="en-IN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492500" y="2492375"/>
            <a:ext cx="647700" cy="6492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 dirty="0"/>
          </a:p>
        </p:txBody>
      </p:sp>
      <p:sp>
        <p:nvSpPr>
          <p:cNvPr id="40" name="TextBox 39"/>
          <p:cNvSpPr txBox="1"/>
          <p:nvPr/>
        </p:nvSpPr>
        <p:spPr>
          <a:xfrm>
            <a:off x="3635375" y="2636838"/>
            <a:ext cx="360363" cy="461962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B</a:t>
            </a:r>
            <a:endParaRPr lang="en-IN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4500563" y="2492375"/>
            <a:ext cx="647700" cy="6492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 dirty="0"/>
          </a:p>
        </p:txBody>
      </p:sp>
      <p:sp>
        <p:nvSpPr>
          <p:cNvPr id="42" name="TextBox 41"/>
          <p:cNvSpPr txBox="1"/>
          <p:nvPr/>
        </p:nvSpPr>
        <p:spPr>
          <a:xfrm>
            <a:off x="4643438" y="2636838"/>
            <a:ext cx="360362" cy="461962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B</a:t>
            </a:r>
            <a:endParaRPr lang="en-IN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2339975" y="2492375"/>
            <a:ext cx="647700" cy="6492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 dirty="0"/>
          </a:p>
        </p:txBody>
      </p:sp>
      <p:sp>
        <p:nvSpPr>
          <p:cNvPr id="44" name="TextBox 43"/>
          <p:cNvSpPr txBox="1"/>
          <p:nvPr/>
        </p:nvSpPr>
        <p:spPr>
          <a:xfrm>
            <a:off x="2484438" y="2636838"/>
            <a:ext cx="358775" cy="461962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B</a:t>
            </a:r>
            <a:endParaRPr lang="en-IN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51500" y="2606675"/>
            <a:ext cx="360363" cy="461963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B</a:t>
            </a:r>
            <a:endParaRPr lang="en-IN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2555875" y="3141663"/>
            <a:ext cx="215900" cy="647700"/>
          </a:xfrm>
          <a:prstGeom prst="down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47" name="Down Arrow 46"/>
          <p:cNvSpPr/>
          <p:nvPr/>
        </p:nvSpPr>
        <p:spPr>
          <a:xfrm>
            <a:off x="3708400" y="3141663"/>
            <a:ext cx="215900" cy="647700"/>
          </a:xfrm>
          <a:prstGeom prst="down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48" name="Down Arrow 47"/>
          <p:cNvSpPr/>
          <p:nvPr/>
        </p:nvSpPr>
        <p:spPr>
          <a:xfrm>
            <a:off x="4716463" y="3141663"/>
            <a:ext cx="215900" cy="647700"/>
          </a:xfrm>
          <a:prstGeom prst="down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49" name="Down Arrow 48"/>
          <p:cNvSpPr/>
          <p:nvPr/>
        </p:nvSpPr>
        <p:spPr>
          <a:xfrm>
            <a:off x="5724525" y="3141663"/>
            <a:ext cx="215900" cy="647700"/>
          </a:xfrm>
          <a:prstGeom prst="down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50" name="Down Arrow 49"/>
          <p:cNvSpPr/>
          <p:nvPr/>
        </p:nvSpPr>
        <p:spPr>
          <a:xfrm>
            <a:off x="6732588" y="3141663"/>
            <a:ext cx="215900" cy="647700"/>
          </a:xfrm>
          <a:prstGeom prst="down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51" name="Down Arrow 50"/>
          <p:cNvSpPr/>
          <p:nvPr/>
        </p:nvSpPr>
        <p:spPr>
          <a:xfrm>
            <a:off x="7667625" y="3141663"/>
            <a:ext cx="217488" cy="647700"/>
          </a:xfrm>
          <a:prstGeom prst="down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53" name="Up Arrow 52"/>
          <p:cNvSpPr/>
          <p:nvPr/>
        </p:nvSpPr>
        <p:spPr>
          <a:xfrm>
            <a:off x="2627313" y="1700213"/>
            <a:ext cx="215900" cy="792162"/>
          </a:xfrm>
          <a:prstGeom prst="up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54" name="Up Arrow 53"/>
          <p:cNvSpPr/>
          <p:nvPr/>
        </p:nvSpPr>
        <p:spPr>
          <a:xfrm>
            <a:off x="3708400" y="1700213"/>
            <a:ext cx="215900" cy="792162"/>
          </a:xfrm>
          <a:prstGeom prst="up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55" name="Up Arrow 54"/>
          <p:cNvSpPr/>
          <p:nvPr/>
        </p:nvSpPr>
        <p:spPr>
          <a:xfrm>
            <a:off x="4716463" y="1700213"/>
            <a:ext cx="215900" cy="792162"/>
          </a:xfrm>
          <a:prstGeom prst="up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56" name="Up Arrow 55"/>
          <p:cNvSpPr/>
          <p:nvPr/>
        </p:nvSpPr>
        <p:spPr>
          <a:xfrm>
            <a:off x="5724525" y="1700213"/>
            <a:ext cx="215900" cy="792162"/>
          </a:xfrm>
          <a:prstGeom prst="up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57" name="Up Arrow 56"/>
          <p:cNvSpPr/>
          <p:nvPr/>
        </p:nvSpPr>
        <p:spPr>
          <a:xfrm>
            <a:off x="6732588" y="1700213"/>
            <a:ext cx="215900" cy="792162"/>
          </a:xfrm>
          <a:prstGeom prst="up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58" name="Up Arrow 57"/>
          <p:cNvSpPr/>
          <p:nvPr/>
        </p:nvSpPr>
        <p:spPr>
          <a:xfrm>
            <a:off x="7667625" y="1700213"/>
            <a:ext cx="217488" cy="792162"/>
          </a:xfrm>
          <a:prstGeom prst="upArrow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61" name="TextBox 60"/>
          <p:cNvSpPr txBox="1"/>
          <p:nvPr/>
        </p:nvSpPr>
        <p:spPr>
          <a:xfrm>
            <a:off x="3708400" y="5732463"/>
            <a:ext cx="2303463" cy="369887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BAI ON HOLIDAY</a:t>
            </a:r>
            <a:endParaRPr lang="en-IN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569" name="TextBox 45"/>
          <p:cNvSpPr txBox="1">
            <a:spLocks noChangeArrowheads="1"/>
          </p:cNvSpPr>
          <p:nvPr/>
        </p:nvSpPr>
        <p:spPr bwMode="auto">
          <a:xfrm>
            <a:off x="685800" y="314325"/>
            <a:ext cx="746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STRATEGY TO GIVE REGULAR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Expansion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To expand on large scale</a:t>
            </a:r>
          </a:p>
          <a:p>
            <a:pPr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    for professionals.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200400" y="3733800"/>
            <a:ext cx="2743200" cy="15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7772400" cy="4572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181600"/>
            <a:ext cx="6400800" cy="685800"/>
          </a:xfrm>
        </p:spPr>
        <p:txBody>
          <a:bodyPr/>
          <a:lstStyle/>
          <a:p>
            <a:pPr eaLnBrk="1" hangingPunct="1"/>
            <a:r>
              <a:rPr lang="en-US" sz="2800" i="1" smtClean="0">
                <a:solidFill>
                  <a:schemeClr val="bg1"/>
                </a:solidFill>
              </a:rPr>
              <a:t>The standard is excellence</a:t>
            </a:r>
          </a:p>
        </p:txBody>
      </p:sp>
      <p:pic>
        <p:nvPicPr>
          <p:cNvPr id="24580" name="Picture 5" descr="maidoncall bitmap"/>
          <p:cNvPicPr>
            <a:picLocks noChangeAspect="1" noChangeArrowheads="1"/>
          </p:cNvPicPr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533400" y="838200"/>
            <a:ext cx="8001000" cy="4267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3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>
                <a:solidFill>
                  <a:schemeClr val="bg1"/>
                </a:solidFill>
              </a:rPr>
              <a:t>   Our organized maid service basically provides :-</a:t>
            </a:r>
          </a:p>
          <a:p>
            <a:r>
              <a:rPr lang="en-US" sz="2000" smtClean="0">
                <a:solidFill>
                  <a:schemeClr val="bg1"/>
                </a:solidFill>
              </a:rPr>
              <a:t>Regular  service by maids 24*7 hours in each house served by organization.</a:t>
            </a:r>
          </a:p>
          <a:p>
            <a:r>
              <a:rPr lang="en-US" sz="2000" smtClean="0">
                <a:solidFill>
                  <a:schemeClr val="bg1"/>
                </a:solidFill>
              </a:rPr>
              <a:t>This relieves owner of house(specially working people) of tension  whether the maid would be coming ?, whether she would come on time ?, is our home secure ?.</a:t>
            </a:r>
          </a:p>
          <a:p>
            <a:r>
              <a:rPr lang="en-US" sz="2000" smtClean="0">
                <a:solidFill>
                  <a:schemeClr val="bg1"/>
                </a:solidFill>
              </a:rPr>
              <a:t>It works by convincing and adding all maids of a society under organization under 1 team, maintaining their background record , each maid with her own identity.</a:t>
            </a:r>
          </a:p>
          <a:p>
            <a:r>
              <a:rPr lang="en-US" sz="2000" smtClean="0">
                <a:solidFill>
                  <a:schemeClr val="bg1"/>
                </a:solidFill>
              </a:rPr>
              <a:t>Any maid of a team can take urgent leave and in her place another maid that is free from work would  serve that house for that time.</a:t>
            </a:r>
          </a:p>
          <a:p>
            <a:r>
              <a:rPr lang="en-US" sz="2000" smtClean="0">
                <a:solidFill>
                  <a:schemeClr val="bg1"/>
                </a:solidFill>
              </a:rPr>
              <a:t>This would help maids to take paid leave, they would have fixed salary and better living conditions and esteem.</a:t>
            </a:r>
          </a:p>
          <a:p>
            <a:r>
              <a:rPr lang="en-US" sz="2000" smtClean="0">
                <a:solidFill>
                  <a:schemeClr val="bg1"/>
                </a:solidFill>
              </a:rPr>
              <a:t> This thus satiates  both owner and maid.</a:t>
            </a:r>
          </a:p>
          <a:p>
            <a:r>
              <a:rPr lang="en-US" sz="2000" smtClean="0">
                <a:solidFill>
                  <a:schemeClr val="bg1"/>
                </a:solidFill>
              </a:rPr>
              <a:t>Though this system thus exist in Pune , Ahemdabad and also in Melbourne, yet our organization aims to target  societies in cities that are  ignored.</a:t>
            </a:r>
          </a:p>
          <a:p>
            <a:endParaRPr lang="en-US" sz="2000" smtClean="0">
              <a:solidFill>
                <a:schemeClr val="bg1"/>
              </a:solidFill>
            </a:endParaRPr>
          </a:p>
          <a:p>
            <a:endParaRPr lang="en-US" sz="2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4676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b="1" i="1" smtClean="0">
                <a:solidFill>
                  <a:schemeClr val="bg1"/>
                </a:solidFill>
              </a:rPr>
              <a:t>    </a:t>
            </a:r>
            <a:r>
              <a:rPr lang="en-US" sz="2800" b="1" i="1" smtClean="0">
                <a:solidFill>
                  <a:schemeClr val="bg1"/>
                </a:solidFill>
                <a:latin typeface="Bookman Old Style" pitchFamily="18" charset="0"/>
              </a:rPr>
              <a:t>MAID ON CALL </a:t>
            </a:r>
            <a:r>
              <a:rPr lang="en-US" sz="2800" i="1" smtClean="0">
                <a:solidFill>
                  <a:schemeClr val="bg1"/>
                </a:solidFill>
                <a:latin typeface="Bookman Old Style" pitchFamily="18" charset="0"/>
              </a:rPr>
              <a:t>personnel are ready to care for the needs of busy professionals with demanding schedules.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sz="2400" b="1" smtClean="0">
                <a:solidFill>
                  <a:schemeClr val="bg1"/>
                </a:solidFill>
              </a:rPr>
              <a:t>    Available 24 hours a day, 7 days a week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bg1"/>
                </a:solidFill>
              </a:rPr>
              <a:t>Prompt and courteous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bg1"/>
                </a:solidFill>
              </a:rPr>
              <a:t>Carefully screened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bg1"/>
                </a:solidFill>
              </a:rPr>
              <a:t>Bonded and insured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bg1"/>
                </a:solidFill>
              </a:rPr>
              <a:t>Skilled, specially trained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bg1"/>
                </a:solidFill>
              </a:rPr>
              <a:t>Uniformed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838200" y="6324600"/>
            <a:ext cx="701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1"/>
                </a:solidFill>
              </a:rPr>
              <a:t>The standard is excellence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i="1" smtClean="0">
                <a:solidFill>
                  <a:schemeClr val="bg1"/>
                </a:solidFill>
                <a:latin typeface="Bookman Old Style" pitchFamily="18" charset="0"/>
              </a:rPr>
              <a:t>Among the services that </a:t>
            </a:r>
            <a:br>
              <a:rPr lang="en-US" sz="3200" i="1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en-US" sz="3200" b="1" i="1" smtClean="0">
                <a:solidFill>
                  <a:schemeClr val="bg1"/>
                </a:solidFill>
                <a:latin typeface="Bookman Old Style" pitchFamily="18" charset="0"/>
              </a:rPr>
              <a:t>MAID ON CALL</a:t>
            </a:r>
            <a:r>
              <a:rPr lang="en-US" sz="3200" i="1" smtClean="0">
                <a:solidFill>
                  <a:schemeClr val="bg1"/>
                </a:solidFill>
                <a:latin typeface="Bookman Old Style" pitchFamily="18" charset="0"/>
              </a:rPr>
              <a:t> offers are: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3152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/>
          </a:p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bg1"/>
                </a:solidFill>
              </a:rPr>
              <a:t>General cleaning, deep cleaning 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bg1"/>
                </a:solidFill>
              </a:rPr>
              <a:t>Laundry: wash and fold 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bg1"/>
                </a:solidFill>
              </a:rPr>
              <a:t>Dry-Cleaning drop-off/pick-up. 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bg1"/>
                </a:solidFill>
              </a:rPr>
              <a:t>Ironing and steaming 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bg1"/>
                </a:solidFill>
              </a:rPr>
              <a:t>Cooking: planning, shopping, preparation of basic meals. 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bg1"/>
                </a:solidFill>
              </a:rPr>
              <a:t>Food and drink servers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1" smtClean="0">
                <a:solidFill>
                  <a:schemeClr val="bg1"/>
                </a:solidFill>
              </a:rPr>
              <a:t>Gardening: maintenance of houseplants, outdoor flowers and trees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chemeClr val="bg1"/>
                </a:solidFill>
              </a:rPr>
              <a:t>              Specialty Services</a:t>
            </a:r>
            <a:endParaRPr lang="en-US" sz="1800" b="1" smtClean="0"/>
          </a:p>
          <a:p>
            <a:pPr eaLnBrk="1" hangingPunct="1">
              <a:lnSpc>
                <a:spcPct val="80000"/>
              </a:lnSpc>
            </a:pPr>
            <a:endParaRPr lang="en-US" sz="16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solidFill>
                  <a:schemeClr val="bg1"/>
                </a:solidFill>
              </a:rPr>
              <a:t>Carpet Shampoo/ Furniture Cleaning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solidFill>
                  <a:schemeClr val="bg1"/>
                </a:solidFill>
              </a:rPr>
              <a:t>Dust Mite &amp; Flee Treatment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solidFill>
                  <a:schemeClr val="bg1"/>
                </a:solidFill>
              </a:rPr>
              <a:t>Fire  proofing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solidFill>
                  <a:schemeClr val="bg1"/>
                </a:solidFill>
              </a:rPr>
              <a:t>Rubbish Removal/Hauling</a:t>
            </a:r>
            <a:endParaRPr lang="en-US" sz="1000" b="1" i="1" smtClean="0">
              <a:solidFill>
                <a:schemeClr val="bg1"/>
              </a:solidFill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86000" y="6248400"/>
            <a:ext cx="403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1"/>
                </a:solidFill>
              </a:rPr>
              <a:t>The standard is excellence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676400"/>
            <a:ext cx="5791200" cy="762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chemeClr val="bg1"/>
                </a:solidFill>
                <a:latin typeface="Bookman Old Style" pitchFamily="18" charset="0"/>
              </a:rPr>
              <a:t>Maid On Call</a:t>
            </a:r>
            <a:r>
              <a:rPr lang="en-US" sz="2800" i="1" smtClean="0">
                <a:solidFill>
                  <a:schemeClr val="bg1"/>
                </a:solidFill>
                <a:latin typeface="Bookman Old Style" pitchFamily="18" charset="0"/>
              </a:rPr>
              <a:t> Personnel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895600"/>
            <a:ext cx="6324600" cy="2514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Carefully screened, bonded and insured personnel for your safety and comfort.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Our Personnel attend a specially designed training program and attend ongoing learning programs to improve and to add to their ability to serve you.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Because of the benefits, training, and opportunities for advancement we offer our personnel, we are able to recruit and to retain the best available people for our staff.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3600" smtClean="0">
              <a:solidFill>
                <a:schemeClr val="bg1"/>
              </a:solidFill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209800" y="5943600"/>
            <a:ext cx="411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1"/>
                </a:solidFill>
              </a:rPr>
              <a:t>The standard is excellence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i="1" smtClean="0">
                <a:solidFill>
                  <a:schemeClr val="bg1"/>
                </a:solidFill>
                <a:latin typeface="Bookman Old Style" pitchFamily="18" charset="0"/>
              </a:rPr>
              <a:t>Easy to use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467600" cy="4525963"/>
          </a:xfrm>
        </p:spPr>
        <p:txBody>
          <a:bodyPr/>
          <a:lstStyle/>
          <a:p>
            <a:pPr eaLnBrk="1" hangingPunct="1"/>
            <a:r>
              <a:rPr lang="en-US" sz="1600" b="1" smtClean="0">
                <a:solidFill>
                  <a:schemeClr val="bg1"/>
                </a:solidFill>
              </a:rPr>
              <a:t>Create your account online at </a:t>
            </a:r>
            <a:r>
              <a:rPr lang="en-US" sz="1600" b="1" smtClean="0">
                <a:solidFill>
                  <a:schemeClr val="bg1"/>
                </a:solidFill>
                <a:hlinkClick r:id="rId2"/>
              </a:rPr>
              <a:t>www.maidoncall.com</a:t>
            </a:r>
            <a:r>
              <a:rPr lang="en-US" sz="1600" b="1" smtClean="0">
                <a:solidFill>
                  <a:schemeClr val="bg1"/>
                </a:solidFill>
              </a:rPr>
              <a:t> or through our toll free number 1800-MAIDONCALL</a:t>
            </a:r>
          </a:p>
          <a:p>
            <a:pPr eaLnBrk="1" hangingPunct="1"/>
            <a:r>
              <a:rPr lang="en-US" sz="1600" b="1" smtClean="0">
                <a:solidFill>
                  <a:schemeClr val="bg1"/>
                </a:solidFill>
              </a:rPr>
              <a:t>Once an account is opened, clients call our toll free number 1800-MAIDONCALL or place the order at online at </a:t>
            </a:r>
            <a:r>
              <a:rPr lang="en-US" sz="1600" b="1" smtClean="0">
                <a:solidFill>
                  <a:schemeClr val="bg1"/>
                </a:solidFill>
                <a:hlinkClick r:id="rId2"/>
              </a:rPr>
              <a:t>www.maidoncall.com</a:t>
            </a:r>
            <a:r>
              <a:rPr lang="en-US" sz="1600" b="1" smtClean="0">
                <a:solidFill>
                  <a:schemeClr val="bg1"/>
                </a:solidFill>
              </a:rPr>
              <a:t>. </a:t>
            </a:r>
          </a:p>
          <a:p>
            <a:pPr eaLnBrk="1" hangingPunct="1"/>
            <a:r>
              <a:rPr lang="en-US" sz="1600" b="1" smtClean="0">
                <a:solidFill>
                  <a:schemeClr val="bg1"/>
                </a:solidFill>
              </a:rPr>
              <a:t>We can reply to service requests within 15 minutes and arrive at customer’s location within a short time. </a:t>
            </a:r>
          </a:p>
          <a:p>
            <a:pPr eaLnBrk="1" hangingPunct="1"/>
            <a:r>
              <a:rPr lang="en-US" sz="1600" b="1" smtClean="0">
                <a:solidFill>
                  <a:schemeClr val="bg1"/>
                </a:solidFill>
              </a:rPr>
              <a:t>When the order is placed, the customer will receive a confirmation of the order in the format that they choose: email, fax, call back or text message to their cell phone. Confirmation will include:</a:t>
            </a:r>
          </a:p>
          <a:p>
            <a:pPr eaLnBrk="1" hangingPunct="1"/>
            <a:r>
              <a:rPr lang="en-US" sz="1600" b="1" smtClean="0">
                <a:solidFill>
                  <a:schemeClr val="bg1"/>
                </a:solidFill>
              </a:rPr>
              <a:t>Original time of inquiry</a:t>
            </a:r>
          </a:p>
          <a:p>
            <a:pPr eaLnBrk="1" hangingPunct="1"/>
            <a:r>
              <a:rPr lang="en-US" sz="1600" b="1" smtClean="0">
                <a:solidFill>
                  <a:schemeClr val="bg1"/>
                </a:solidFill>
              </a:rPr>
              <a:t>Scope of work</a:t>
            </a:r>
          </a:p>
          <a:p>
            <a:pPr eaLnBrk="1" hangingPunct="1"/>
            <a:r>
              <a:rPr lang="en-US" sz="1600" b="1" smtClean="0">
                <a:solidFill>
                  <a:schemeClr val="bg1"/>
                </a:solidFill>
              </a:rPr>
              <a:t>Estimated charges </a:t>
            </a:r>
          </a:p>
          <a:p>
            <a:pPr eaLnBrk="1" hangingPunct="1"/>
            <a:r>
              <a:rPr lang="en-US" sz="1600" b="1" smtClean="0">
                <a:solidFill>
                  <a:schemeClr val="bg1"/>
                </a:solidFill>
              </a:rPr>
              <a:t>Name, ID number, and picture of maid dispatched</a:t>
            </a:r>
          </a:p>
          <a:p>
            <a:pPr eaLnBrk="1" hangingPunct="1"/>
            <a:r>
              <a:rPr lang="en-US" sz="1600" b="1" smtClean="0">
                <a:solidFill>
                  <a:schemeClr val="bg1"/>
                </a:solidFill>
              </a:rPr>
              <a:t>Estimated time of arrival</a:t>
            </a:r>
          </a:p>
          <a:p>
            <a:pPr eaLnBrk="1" hangingPunct="1"/>
            <a:r>
              <a:rPr lang="en-US" sz="1600" b="1" smtClean="0">
                <a:solidFill>
                  <a:schemeClr val="bg1"/>
                </a:solidFill>
              </a:rPr>
              <a:t>After the job is done a confirmation of hours worked, etc. will be sent by the same method.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286000" y="6172200"/>
            <a:ext cx="419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>
                <a:solidFill>
                  <a:schemeClr val="bg1"/>
                </a:solidFill>
              </a:rPr>
              <a:t>The standard is excellence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>
                <a:solidFill>
                  <a:schemeClr val="bg1"/>
                </a:solidFill>
              </a:rPr>
              <a:t>BUSINESS PLAN</a:t>
            </a:r>
            <a:endParaRPr lang="en-IN" b="1" u="sng" smtClean="0">
              <a:solidFill>
                <a:schemeClr val="bg1"/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en-US" b="1" smtClean="0">
                <a:solidFill>
                  <a:schemeClr val="bg1"/>
                </a:solidFill>
              </a:rPr>
              <a:t>Organized Maid Service which is</a:t>
            </a:r>
            <a:r>
              <a:rPr lang="en-US" smtClean="0">
                <a:solidFill>
                  <a:schemeClr val="bg1"/>
                </a:solidFill>
              </a:rPr>
              <a:t> reliable, regular, secure and good quality service</a:t>
            </a:r>
            <a:endParaRPr lang="en-IN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1398588"/>
          </a:xfrm>
        </p:spPr>
        <p:txBody>
          <a:bodyPr/>
          <a:lstStyle/>
          <a:p>
            <a:r>
              <a:rPr lang="en-US" b="1" u="sng" smtClean="0">
                <a:solidFill>
                  <a:schemeClr val="bg1"/>
                </a:solidFill>
              </a:rPr>
              <a:t>Help needed to execute idea</a:t>
            </a:r>
            <a:endParaRPr lang="en-IN" b="1" u="sng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 smtClean="0">
                <a:solidFill>
                  <a:schemeClr val="bg1"/>
                </a:solidFill>
              </a:rPr>
              <a:t>                             </a:t>
            </a:r>
            <a:r>
              <a:rPr lang="en-US" b="1" u="sng" dirty="0" smtClean="0">
                <a:solidFill>
                  <a:schemeClr val="bg1"/>
                </a:solidFill>
              </a:rPr>
              <a:t>Strategy</a:t>
            </a:r>
          </a:p>
          <a:p>
            <a:pPr>
              <a:buFontTx/>
              <a:buNone/>
              <a:defRPr/>
            </a:pPr>
            <a:endParaRPr lang="en-US" sz="1400" b="1" u="sng" dirty="0" smtClean="0">
              <a:solidFill>
                <a:schemeClr val="bg1"/>
              </a:solidFill>
            </a:endParaRPr>
          </a:p>
          <a:p>
            <a:pPr marL="514350" indent="-514350">
              <a:defRPr/>
            </a:pPr>
            <a:r>
              <a:rPr lang="en-US" dirty="0" smtClean="0">
                <a:solidFill>
                  <a:schemeClr val="bg1"/>
                </a:solidFill>
              </a:rPr>
              <a:t>Market research required </a:t>
            </a:r>
          </a:p>
          <a:p>
            <a:pPr marL="514350" indent="-514350">
              <a:defRPr/>
            </a:pPr>
            <a:r>
              <a:rPr lang="en-US" dirty="0" smtClean="0">
                <a:solidFill>
                  <a:schemeClr val="bg1"/>
                </a:solidFill>
              </a:rPr>
              <a:t>Local people required to make the maids understand the system and to convince them</a:t>
            </a:r>
          </a:p>
          <a:p>
            <a:pPr marL="514350" indent="-514350">
              <a:buFontTx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1" u="sng" smtClean="0">
                <a:solidFill>
                  <a:schemeClr val="bg1"/>
                </a:solidFill>
              </a:rPr>
              <a:t>FINANCIAL HELP</a:t>
            </a:r>
          </a:p>
          <a:p>
            <a:r>
              <a:rPr lang="en-US" smtClean="0">
                <a:solidFill>
                  <a:schemeClr val="bg1"/>
                </a:solidFill>
              </a:rPr>
              <a:t>Needed for research , staff wages , legal procedures</a:t>
            </a:r>
          </a:p>
          <a:p>
            <a:r>
              <a:rPr lang="en-US" smtClean="0">
                <a:solidFill>
                  <a:schemeClr val="bg1"/>
                </a:solidFill>
              </a:rPr>
              <a:t>Needed for infrastructure at a later stage</a:t>
            </a:r>
          </a:p>
          <a:p>
            <a:pPr algn="ctr">
              <a:buFontTx/>
              <a:buNone/>
            </a:pPr>
            <a:r>
              <a:rPr lang="en-US" b="1" u="sng" smtClean="0">
                <a:solidFill>
                  <a:schemeClr val="bg1"/>
                </a:solidFill>
              </a:rPr>
              <a:t>MARKETING HELP</a:t>
            </a:r>
          </a:p>
          <a:p>
            <a:pPr algn="ctr">
              <a:buFontTx/>
              <a:buNone/>
            </a:pPr>
            <a:endParaRPr lang="en-US" sz="1400" b="1" u="sng" smtClean="0">
              <a:solidFill>
                <a:schemeClr val="bg1"/>
              </a:solidFill>
            </a:endParaRPr>
          </a:p>
          <a:p>
            <a:r>
              <a:rPr lang="en-US" smtClean="0">
                <a:solidFill>
                  <a:schemeClr val="bg1"/>
                </a:solidFill>
              </a:rPr>
              <a:t>Not needed initially</a:t>
            </a:r>
          </a:p>
          <a:p>
            <a:r>
              <a:rPr lang="en-US" smtClean="0">
                <a:solidFill>
                  <a:schemeClr val="bg1"/>
                </a:solidFill>
              </a:rPr>
              <a:t>Only word of mouth will be enough</a:t>
            </a:r>
            <a:endParaRPr lang="en-IN" smtClean="0">
              <a:solidFill>
                <a:schemeClr val="bg1"/>
              </a:solidFill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0" y="46038"/>
            <a:ext cx="9144000" cy="1398587"/>
          </a:xfrm>
        </p:spPr>
        <p:txBody>
          <a:bodyPr/>
          <a:lstStyle/>
          <a:p>
            <a:r>
              <a:rPr lang="en-US" b="1" u="sng" smtClean="0">
                <a:solidFill>
                  <a:schemeClr val="bg1"/>
                </a:solidFill>
              </a:rPr>
              <a:t>Help needed to execute idea</a:t>
            </a:r>
            <a:endParaRPr lang="en-IN" b="1" u="sng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>
                <a:solidFill>
                  <a:schemeClr val="bg1"/>
                </a:solidFill>
              </a:rPr>
              <a:t>CONCLUSION</a:t>
            </a:r>
            <a:endParaRPr lang="en-IN" b="1" u="sng" smtClean="0">
              <a:solidFill>
                <a:schemeClr val="bg1"/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By creating a company for organized maid services  , the customers will get a regular and reliable service of trained maids and the maids will have a job with a good pay and good working conditions</a:t>
            </a:r>
          </a:p>
          <a:p>
            <a:pPr algn="ctr"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Both the customers and the maids will be satisfied </a:t>
            </a:r>
          </a:p>
          <a:p>
            <a:pPr algn="ctr">
              <a:buFontTx/>
              <a:buNone/>
            </a:pPr>
            <a:r>
              <a:rPr lang="en-US" b="1" smtClean="0">
                <a:solidFill>
                  <a:schemeClr val="bg1"/>
                </a:solidFill>
              </a:rPr>
              <a:t>  PROBLEM SOLVED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endParaRPr lang="en-IN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algn="ctr" eaLnBrk="1" hangingPunct="1"/>
            <a:r>
              <a:rPr lang="en-US" sz="3600" b="1" u="sng" smtClean="0">
                <a:solidFill>
                  <a:schemeClr val="tx1"/>
                </a:solidFill>
              </a:rPr>
              <a:t>LEADERSHIP LESSONS OF STEVE JOBS</a:t>
            </a:r>
            <a:endParaRPr lang="en-IN" sz="3600" b="1" u="sng" smtClean="0">
              <a:solidFill>
                <a:schemeClr val="tx1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35975" cy="5006975"/>
          </a:xfrm>
        </p:spPr>
        <p:txBody>
          <a:bodyPr/>
          <a:lstStyle/>
          <a:p>
            <a:pPr eaLnBrk="1" hangingPunct="1"/>
            <a:r>
              <a:rPr lang="en-US" sz="2000" smtClean="0"/>
              <a:t>Focus</a:t>
            </a:r>
          </a:p>
          <a:p>
            <a:pPr eaLnBrk="1" hangingPunct="1"/>
            <a:r>
              <a:rPr lang="en-US" sz="2000" smtClean="0"/>
              <a:t>Simplify</a:t>
            </a:r>
          </a:p>
          <a:p>
            <a:pPr eaLnBrk="1" hangingPunct="1"/>
            <a:r>
              <a:rPr lang="en-US" sz="2000" smtClean="0"/>
              <a:t>Take responsibility end to end</a:t>
            </a:r>
          </a:p>
          <a:p>
            <a:pPr eaLnBrk="1" hangingPunct="1"/>
            <a:r>
              <a:rPr lang="en-US" sz="2000" smtClean="0"/>
              <a:t>When behind, leapfrog</a:t>
            </a:r>
          </a:p>
          <a:p>
            <a:pPr eaLnBrk="1" hangingPunct="1"/>
            <a:r>
              <a:rPr lang="en-US" sz="2000" smtClean="0"/>
              <a:t>Put products before profits</a:t>
            </a:r>
          </a:p>
          <a:p>
            <a:pPr eaLnBrk="1" hangingPunct="1"/>
            <a:r>
              <a:rPr lang="en-US" sz="2000" smtClean="0"/>
              <a:t>Don’t be a slave to focus groups</a:t>
            </a:r>
          </a:p>
          <a:p>
            <a:pPr eaLnBrk="1" hangingPunct="1"/>
            <a:r>
              <a:rPr lang="en-US" sz="2000" smtClean="0"/>
              <a:t>Bend reality</a:t>
            </a:r>
          </a:p>
          <a:p>
            <a:pPr eaLnBrk="1" hangingPunct="1"/>
            <a:r>
              <a:rPr lang="en-US" sz="2000" smtClean="0"/>
              <a:t>Impute</a:t>
            </a:r>
          </a:p>
          <a:p>
            <a:pPr eaLnBrk="1" hangingPunct="1"/>
            <a:r>
              <a:rPr lang="en-US" sz="2000" smtClean="0"/>
              <a:t>Push for perfection</a:t>
            </a:r>
          </a:p>
          <a:p>
            <a:pPr eaLnBrk="1" hangingPunct="1"/>
            <a:r>
              <a:rPr lang="en-US" sz="2000" smtClean="0"/>
              <a:t>Tolerate only “A” players</a:t>
            </a:r>
          </a:p>
          <a:p>
            <a:pPr eaLnBrk="1" hangingPunct="1"/>
            <a:r>
              <a:rPr lang="en-US" sz="2000" smtClean="0"/>
              <a:t>Engage face to face</a:t>
            </a:r>
            <a:endParaRPr lang="en-IN" sz="2000" smtClean="0"/>
          </a:p>
          <a:p>
            <a:pPr eaLnBrk="1" hangingPunct="1"/>
            <a:r>
              <a:rPr lang="en-US" sz="2000" smtClean="0"/>
              <a:t>Know both the big picture and the details</a:t>
            </a:r>
          </a:p>
          <a:p>
            <a:pPr eaLnBrk="1" hangingPunct="1"/>
            <a:r>
              <a:rPr lang="en-US" sz="2000" smtClean="0"/>
              <a:t>Combine the  humanities with the sciences</a:t>
            </a:r>
          </a:p>
          <a:p>
            <a:pPr eaLnBrk="1" hangingPunct="1"/>
            <a:r>
              <a:rPr lang="en-US" sz="2000" smtClean="0"/>
              <a:t>Stay hungry, stay foolish.</a:t>
            </a:r>
            <a:endParaRPr lang="en-IN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838200"/>
            <a:ext cx="2300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TEAM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904993"/>
          <a:ext cx="8153400" cy="4191006"/>
        </p:xfrm>
        <a:graphic>
          <a:graphicData uri="http://schemas.openxmlformats.org/drawingml/2006/table">
            <a:tbl>
              <a:tblPr/>
              <a:tblGrid>
                <a:gridCol w="2425563"/>
                <a:gridCol w="5727837"/>
              </a:tblGrid>
              <a:tr h="69850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Harish Lanka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COLLEGE OF ENGINEERING PUNE, PUNE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0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Pramod Saini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B K BIRLA INSTITUTE OF ENGINEERING &amp; TECHNOLOGY, PILANI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0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Vyom Bhatt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SKS GROUP OF INSTITUTIONS, MATHURA 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0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Uttkarsh Shandilya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0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Nancy Bansal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UNIVERSITY COLLEGE OF ENGINERING PUNJABI UNVERSITY, PATIALA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0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Rijul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 descr="team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08050"/>
            <a:ext cx="9144000" cy="594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1835150" y="107950"/>
            <a:ext cx="568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TEAM MEMBERS</a:t>
            </a:r>
            <a:endParaRPr lang="en-IN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67494"/>
            <a:ext cx="8229600" cy="1001266"/>
          </a:xfrm>
          <a:prstGeom prst="rect">
            <a:avLst/>
          </a:prstGeo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n-US" sz="4200" b="1" u="sng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TOP THREE IDEAS</a:t>
            </a:r>
            <a:endParaRPr lang="en-IN" sz="4200" b="1" u="sng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882775"/>
            <a:ext cx="8229600" cy="4572000"/>
          </a:xfrm>
          <a:prstGeom prst="rect">
            <a:avLst/>
          </a:prstGeom>
        </p:spPr>
        <p:txBody>
          <a:bodyPr/>
          <a:lstStyle/>
          <a:p>
            <a:pPr marL="448056" indent="-384048" algn="l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defRPr/>
            </a:pPr>
            <a:endParaRPr lang="en-US" sz="3000" dirty="0">
              <a:solidFill>
                <a:schemeClr val="bg1"/>
              </a:solidFill>
              <a:latin typeface="+mn-lt"/>
            </a:endParaRPr>
          </a:p>
          <a:p>
            <a:pPr marL="448056" indent="-384048" algn="l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defRPr/>
            </a:pPr>
            <a:r>
              <a:rPr lang="en-US" sz="3000" dirty="0" err="1">
                <a:solidFill>
                  <a:schemeClr val="bg1"/>
                </a:solidFill>
                <a:latin typeface="+mn-lt"/>
              </a:rPr>
              <a:t>Chalo</a:t>
            </a:r>
            <a:r>
              <a:rPr lang="en-US" sz="30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+mn-lt"/>
              </a:rPr>
              <a:t>Bai</a:t>
            </a:r>
            <a:r>
              <a:rPr lang="en-US" sz="3000" dirty="0">
                <a:solidFill>
                  <a:schemeClr val="bg1"/>
                </a:solidFill>
                <a:latin typeface="+mn-lt"/>
              </a:rPr>
              <a:t> !!!</a:t>
            </a:r>
          </a:p>
          <a:p>
            <a:pPr marL="448056" indent="-384048" algn="l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defRPr/>
            </a:pPr>
            <a:r>
              <a:rPr lang="en-US" sz="3000" dirty="0">
                <a:solidFill>
                  <a:schemeClr val="bg1"/>
                </a:solidFill>
                <a:latin typeface="+mn-lt"/>
              </a:rPr>
              <a:t>Producing Electricity Using Springs</a:t>
            </a:r>
          </a:p>
          <a:p>
            <a:pPr marL="448056" indent="-384048" algn="l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defRPr/>
            </a:pPr>
            <a:r>
              <a:rPr lang="en-US" sz="3000">
                <a:solidFill>
                  <a:schemeClr val="bg1"/>
                </a:solidFill>
                <a:latin typeface="+mn-lt"/>
              </a:rPr>
              <a:t>Mechanical Charger</a:t>
            </a:r>
            <a:endParaRPr lang="en-US" sz="3000" dirty="0">
              <a:solidFill>
                <a:schemeClr val="bg1"/>
              </a:solidFill>
              <a:latin typeface="+mn-lt"/>
            </a:endParaRPr>
          </a:p>
          <a:p>
            <a:pPr marL="448056" indent="-384048" algn="l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defRPr/>
            </a:pPr>
            <a:endParaRPr lang="en-US" sz="30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123\Desktop\ELECTRIFICATI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763" y="336550"/>
            <a:ext cx="8116887" cy="618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295400" y="1371600"/>
            <a:ext cx="72405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47675" indent="-382588" algn="l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sz="3200" b="1"/>
              <a:t>Producing Electricity Using Springs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772400" cy="14700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Mechanical Charger</a:t>
            </a: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350520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Mechanical charger converts mechanical energy provided into electricity energy which can be used to temporarily charge cell phone , camera.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>
                <a:solidFill>
                  <a:schemeClr val="bg1"/>
                </a:solidFill>
              </a:rPr>
              <a:t>PAIN AREA</a:t>
            </a:r>
            <a:endParaRPr lang="en-IN" b="1" u="sng" smtClean="0">
              <a:solidFill>
                <a:schemeClr val="bg1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sz="5400" smtClean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en-US" sz="5400" smtClean="0">
                <a:solidFill>
                  <a:schemeClr val="bg1"/>
                </a:solidFill>
              </a:rPr>
              <a:t>An unorganized house maid Market </a:t>
            </a:r>
            <a:endParaRPr lang="en-IN" sz="5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>
                <a:solidFill>
                  <a:schemeClr val="bg1"/>
                </a:solidFill>
              </a:rPr>
              <a:t>SIX THINKING HATS</a:t>
            </a:r>
            <a:endParaRPr lang="en-IN" b="1" u="sng" smtClean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525963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  <a:defRPr/>
            </a:pPr>
            <a:r>
              <a:rPr lang="en-US" b="1" u="sng" dirty="0" smtClean="0">
                <a:solidFill>
                  <a:schemeClr val="bg1"/>
                </a:solidFill>
              </a:rPr>
              <a:t>BLUE HAT</a:t>
            </a:r>
          </a:p>
          <a:p>
            <a:pPr>
              <a:buFontTx/>
              <a:buNone/>
              <a:defRPr/>
            </a:pPr>
            <a:endParaRPr lang="en-US" b="1" u="sng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Customers are not satisfied with the maids. </a:t>
            </a: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Maids are not happy with the job.</a:t>
            </a:r>
          </a:p>
          <a:p>
            <a:pPr>
              <a:buFontTx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  <a:p>
            <a:pPr algn="ctr">
              <a:buFontTx/>
              <a:buNone/>
              <a:defRPr/>
            </a:pPr>
            <a:r>
              <a:rPr lang="en-US" b="1" dirty="0" smtClean="0">
                <a:solidFill>
                  <a:schemeClr val="bg1"/>
                </a:solidFill>
              </a:rPr>
              <a:t>We have to find the solution for both the problems.</a:t>
            </a:r>
          </a:p>
          <a:p>
            <a:pPr>
              <a:buFontTx/>
              <a:buNone/>
              <a:defRPr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FontTx/>
              <a:buNone/>
              <a:defRPr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     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13316" name="Picture 2" descr="C:\Program Files (x86)\Microsoft Office\MEDIA\CAGCAT10\j033607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63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smtClean="0">
                <a:solidFill>
                  <a:schemeClr val="bg1"/>
                </a:solidFill>
              </a:rPr>
              <a:t>White Hat</a:t>
            </a:r>
            <a:endParaRPr lang="en-IN" b="1" u="sng" smtClean="0">
              <a:solidFill>
                <a:schemeClr val="bg1"/>
              </a:solidFill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Customers are unhappy because maids are</a:t>
            </a:r>
          </a:p>
          <a:p>
            <a:pPr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 lvl="1"/>
            <a:r>
              <a:rPr lang="en-US" smtClean="0">
                <a:solidFill>
                  <a:schemeClr val="bg1"/>
                </a:solidFill>
              </a:rPr>
              <a:t>Irregular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Not Punctual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Dishonest(Security issues)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Giving Bad Quality of Service</a:t>
            </a:r>
          </a:p>
          <a:p>
            <a:pPr lvl="1"/>
            <a:r>
              <a:rPr lang="en-US" smtClean="0">
                <a:solidFill>
                  <a:schemeClr val="bg1"/>
                </a:solidFill>
              </a:rPr>
              <a:t>Misbehaving</a:t>
            </a:r>
          </a:p>
          <a:p>
            <a:pPr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en-IN" smtClean="0">
              <a:solidFill>
                <a:schemeClr val="bg1"/>
              </a:solidFill>
            </a:endParaRPr>
          </a:p>
        </p:txBody>
      </p:sp>
      <p:pic>
        <p:nvPicPr>
          <p:cNvPr id="14340" name="Picture 2" descr="C:\Program Files (x86)\Microsoft Office\MEDIA\CAGCAT10\j033607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763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2393</TotalTime>
  <Words>1176</Words>
  <Application>Microsoft PowerPoint</Application>
  <PresentationFormat>On-screen Show (4:3)</PresentationFormat>
  <Paragraphs>199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Default Design</vt:lpstr>
      <vt:lpstr>Flow</vt:lpstr>
      <vt:lpstr>MADHYAM A MEDIUM TO CONNECT  </vt:lpstr>
      <vt:lpstr>Summary</vt:lpstr>
      <vt:lpstr>Slide 3</vt:lpstr>
      <vt:lpstr>Slide 4</vt:lpstr>
      <vt:lpstr>Slide 5</vt:lpstr>
      <vt:lpstr>Mechanical Charger</vt:lpstr>
      <vt:lpstr>PAIN AREA</vt:lpstr>
      <vt:lpstr>SIX THINKING HATS</vt:lpstr>
      <vt:lpstr>White Hat</vt:lpstr>
      <vt:lpstr>Green Hat</vt:lpstr>
      <vt:lpstr>Red Hat</vt:lpstr>
      <vt:lpstr>Yellow Hat</vt:lpstr>
      <vt:lpstr>BLACK HAT</vt:lpstr>
      <vt:lpstr>BLUE HAT</vt:lpstr>
      <vt:lpstr>Why to select this idea ?</vt:lpstr>
      <vt:lpstr>Why to select this idea ?</vt:lpstr>
      <vt:lpstr>Slide 17</vt:lpstr>
      <vt:lpstr>Expansion</vt:lpstr>
      <vt:lpstr>Slide 19</vt:lpstr>
      <vt:lpstr>Slide 20</vt:lpstr>
      <vt:lpstr>Among the services that  MAID ON CALL offers are:</vt:lpstr>
      <vt:lpstr>Maid On Call Personnel</vt:lpstr>
      <vt:lpstr>Easy to use</vt:lpstr>
      <vt:lpstr>BUSINESS PLAN</vt:lpstr>
      <vt:lpstr>Help needed to execute idea</vt:lpstr>
      <vt:lpstr>Help needed to execute idea</vt:lpstr>
      <vt:lpstr>CONCLUSION</vt:lpstr>
      <vt:lpstr>LEADERSHIP LESSONS OF STEVE JOBS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MAID ON CALL</dc:title>
  <dc:creator>Sergei</dc:creator>
  <cp:lastModifiedBy>Lalit</cp:lastModifiedBy>
  <cp:revision>63</cp:revision>
  <dcterms:created xsi:type="dcterms:W3CDTF">2006-08-01T16:04:50Z</dcterms:created>
  <dcterms:modified xsi:type="dcterms:W3CDTF">2012-07-14T05:13:10Z</dcterms:modified>
</cp:coreProperties>
</file>